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03" r:id="rId2"/>
    <p:sldId id="304" r:id="rId3"/>
    <p:sldId id="327" r:id="rId4"/>
    <p:sldId id="343" r:id="rId5"/>
    <p:sldId id="295" r:id="rId6"/>
    <p:sldId id="344" r:id="rId7"/>
    <p:sldId id="321" r:id="rId8"/>
    <p:sldId id="301" r:id="rId9"/>
    <p:sldId id="268" r:id="rId10"/>
    <p:sldId id="353" r:id="rId11"/>
    <p:sldId id="355" r:id="rId12"/>
    <p:sldId id="276" r:id="rId13"/>
    <p:sldId id="351" r:id="rId14"/>
    <p:sldId id="350" r:id="rId15"/>
    <p:sldId id="277" r:id="rId16"/>
    <p:sldId id="356" r:id="rId17"/>
    <p:sldId id="357" r:id="rId18"/>
    <p:sldId id="325" r:id="rId19"/>
    <p:sldId id="339" r:id="rId20"/>
    <p:sldId id="305" r:id="rId21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功能页" id="{F952CCED-5518-4963-B92A-E6F757D79F90}">
          <p14:sldIdLst>
            <p14:sldId id="303"/>
            <p14:sldId id="304"/>
            <p14:sldId id="327"/>
            <p14:sldId id="343"/>
            <p14:sldId id="295"/>
            <p14:sldId id="344"/>
            <p14:sldId id="321"/>
            <p14:sldId id="301"/>
            <p14:sldId id="268"/>
            <p14:sldId id="353"/>
            <p14:sldId id="355"/>
            <p14:sldId id="276"/>
            <p14:sldId id="351"/>
            <p14:sldId id="350"/>
            <p14:sldId id="277"/>
            <p14:sldId id="356"/>
            <p14:sldId id="357"/>
            <p14:sldId id="325"/>
            <p14:sldId id="339"/>
            <p14:sldId id="305"/>
          </p14:sldIdLst>
        </p14:section>
        <p14:section name="文字段落版式" id="{C33ECC64-52E2-42F8-9BF9-24A9DAEA62E3}">
          <p14:sldIdLst/>
        </p14:section>
        <p14:section name="图文版式" id="{B71F17AC-A503-4481-924F-C2C9377C4F32}">
          <p14:sldIdLst/>
        </p14:section>
        <p14:section name="表格/图表版式" id="{1BC6C893-9747-4C3B-8DA1-6E8416B0E9DF}">
          <p14:sldIdLst/>
        </p14:section>
        <p14:section name="图示模型版式" id="{3183C2F2-B00D-49A3-85CB-A693B2FB0E14}">
          <p14:sldIdLst/>
        </p14:section>
        <p14:section name="特殊版式" id="{BBBD9425-D0D4-4E32-A866-50FD2AFB7B9C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3024" userDrawn="1">
          <p15:clr>
            <a:srgbClr val="A4A3A4"/>
          </p15:clr>
        </p15:guide>
        <p15:guide id="4" pos="4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BB010E"/>
    <a:srgbClr val="CC3300"/>
    <a:srgbClr val="CC4226"/>
    <a:srgbClr val="780009"/>
    <a:srgbClr val="651B13"/>
    <a:srgbClr val="352850"/>
    <a:srgbClr val="885F04"/>
    <a:srgbClr val="192A5F"/>
    <a:srgbClr val="1B5D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3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40" y="40"/>
      </p:cViewPr>
      <p:guideLst>
        <p:guide pos="3840"/>
        <p:guide orient="horz" pos="2160"/>
        <p:guide pos="3024"/>
        <p:guide pos="46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7" d="100"/>
          <a:sy n="117" d="100"/>
        </p:scale>
        <p:origin x="261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F6B53-9E3B-4C54-8733-630783A95104}" type="datetimeFigureOut">
              <a:rPr lang="zh-CN" altLang="en-US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2025/12/6</a:t>
            </a:fld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F0B8D-DCD7-4156-A67A-F9E102284B85}" type="slidenum">
              <a:rPr lang="zh-CN" altLang="en-US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‹#›</a:t>
            </a:fld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fld id="{3C01D096-FAED-4D1A-B352-C58DC2C3D816}" type="datetimeFigureOut">
              <a:rPr lang="zh-CN" altLang="en-US" smtClean="0"/>
              <a:t>2025/12/6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fld id="{D18AA5F0-770B-410C-90B7-ECBA0CF9027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华文中宋" panose="02010600040101010101" pitchFamily="2" charset="-122"/>
        <a:ea typeface="华文中宋" panose="0201060004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华文中宋" panose="02010600040101010101" pitchFamily="2" charset="-122"/>
        <a:ea typeface="华文中宋" panose="0201060004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华文中宋" panose="02010600040101010101" pitchFamily="2" charset="-122"/>
        <a:ea typeface="华文中宋" panose="0201060004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华文中宋" panose="02010600040101010101" pitchFamily="2" charset="-122"/>
        <a:ea typeface="华文中宋" panose="0201060004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华文中宋" panose="02010600040101010101" pitchFamily="2" charset="-122"/>
        <a:ea typeface="华文中宋" panose="0201060004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“这不仅仅是统计学上的负值，这是无数个原本稳定的工作岗位。”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/>
              <a:t>面对现有</a:t>
            </a:r>
            <a:r>
              <a:rPr lang="en-US" altLang="zh-CN"/>
              <a:t>CRISPR-Cas9</a:t>
            </a:r>
            <a:r>
              <a:rPr lang="zh-CN" altLang="en-US"/>
              <a:t>系统因</a:t>
            </a:r>
            <a:r>
              <a:rPr lang="en-US" altLang="zh-CN"/>
              <a:t>PAM</a:t>
            </a:r>
            <a:r>
              <a:rPr lang="zh-CN" altLang="en-US"/>
              <a:t>序列限制而导致的基因编辑靶点局限性，本研究旨在突破这一瓶颈。为了实现更精准、更广泛的基因编辑，开发能识别非经典</a:t>
            </a:r>
            <a:r>
              <a:rPr lang="en-US" altLang="zh-CN"/>
              <a:t>PAM</a:t>
            </a:r>
            <a:r>
              <a:rPr lang="zh-CN" altLang="en-US"/>
              <a:t>序列的</a:t>
            </a:r>
            <a:r>
              <a:rPr lang="en-US" altLang="zh-CN"/>
              <a:t>Cas9</a:t>
            </a:r>
            <a:r>
              <a:rPr lang="zh-CN" altLang="en-US"/>
              <a:t>变体势在必行。通过结合高通量实验和智能算法，本研究力求构建一种高效的、定制化的</a:t>
            </a:r>
            <a:r>
              <a:rPr lang="en-US" altLang="zh-CN"/>
              <a:t>Cas9</a:t>
            </a:r>
            <a:r>
              <a:rPr lang="zh-CN" altLang="en-US"/>
              <a:t>酶设计平台，从而为基因编辑技术在基因治疗等领域的应用开辟更广阔的前景。简单来说，就是为了摆脱束缚，让</a:t>
            </a:r>
            <a:r>
              <a:rPr lang="en-US" altLang="zh-CN"/>
              <a:t>CRISPR</a:t>
            </a:r>
            <a:r>
              <a:rPr lang="zh-CN" altLang="en-US"/>
              <a:t>编辑更加自由灵活，以便更好地治疗疾病。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BED0F-EE9C-48FD-89D0-FE2DF373AD3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/>
              <a:t>文库构建：</a:t>
            </a:r>
            <a:r>
              <a:rPr lang="en-US" altLang="zh-CN"/>
              <a:t> SpCas9 PAM </a:t>
            </a:r>
            <a:r>
              <a:rPr lang="zh-CN" altLang="en-US"/>
              <a:t>识别域饱和突变。</a:t>
            </a:r>
          </a:p>
          <a:p>
            <a:pPr marL="228600" indent="-228600">
              <a:buAutoNum type="arabicPeriod"/>
            </a:pPr>
            <a:r>
              <a:rPr lang="zh-CN" altLang="en-US"/>
              <a:t>细菌筛选：</a:t>
            </a:r>
            <a:r>
              <a:rPr lang="en-US" altLang="zh-CN"/>
              <a:t> </a:t>
            </a:r>
            <a:r>
              <a:rPr lang="zh-CN" altLang="en-US"/>
              <a:t>高通量筛选特定</a:t>
            </a:r>
            <a:r>
              <a:rPr lang="en-US" altLang="zh-CN"/>
              <a:t>PAM</a:t>
            </a:r>
            <a:r>
              <a:rPr lang="zh-CN" altLang="en-US"/>
              <a:t>识别变体。</a:t>
            </a:r>
          </a:p>
          <a:p>
            <a:pPr marL="228600" indent="-228600">
              <a:buAutoNum type="arabicPeriod"/>
            </a:pPr>
            <a:r>
              <a:rPr lang="en-US" altLang="zh-CN"/>
              <a:t>PAMmla</a:t>
            </a:r>
            <a:r>
              <a:rPr lang="zh-CN" altLang="en-US"/>
              <a:t>模型训练：</a:t>
            </a:r>
            <a:r>
              <a:rPr lang="en-US" altLang="zh-CN"/>
              <a:t> </a:t>
            </a:r>
            <a:r>
              <a:rPr lang="zh-CN" altLang="en-US"/>
              <a:t>机器学习建模预测</a:t>
            </a:r>
            <a:r>
              <a:rPr lang="en-US" altLang="zh-CN"/>
              <a:t>PAM</a:t>
            </a:r>
            <a:r>
              <a:rPr lang="zh-CN" altLang="en-US"/>
              <a:t>特异性。</a:t>
            </a:r>
          </a:p>
          <a:p>
            <a:pPr marL="228600" indent="-228600">
              <a:buAutoNum type="arabicPeriod"/>
            </a:pPr>
            <a:r>
              <a:rPr lang="zh-CN" altLang="en-US"/>
              <a:t>体内测试：</a:t>
            </a:r>
            <a:r>
              <a:rPr lang="en-US" altLang="zh-CN"/>
              <a:t> </a:t>
            </a:r>
            <a:r>
              <a:rPr lang="zh-CN" altLang="en-US"/>
              <a:t>验证编辑效率和</a:t>
            </a:r>
            <a:r>
              <a:rPr lang="en-US" altLang="zh-CN"/>
              <a:t> allele-specific </a:t>
            </a:r>
            <a:r>
              <a:rPr lang="zh-CN" altLang="en-US"/>
              <a:t>编辑。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BED0F-EE9C-48FD-89D0-FE2DF373AD3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21B17-E1C6-33C1-668B-E069ED399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2D5C829-E355-1C60-75DE-62F38DD484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657E55-236B-D7F4-F3C4-989ADBE93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25958F-32AB-E394-554B-6EFE123C81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095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AE07-9E67-24D9-0DBE-59CC6B85E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4993E30-E716-3D1D-96CB-D89AE4B96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50CE288-F952-78E8-29BB-44852E3D4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E0A4B4-AD66-D636-CFF1-633C9DD54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438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158CD-5801-E416-27D3-BB1CD5410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EBA9EAA-0FFA-CC5F-DE25-32A6289C6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1D5F45E-A6CE-D893-153D-E34DE8426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CE4566-28DB-A9A4-FFCD-86AAA721F1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065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“这不仅仅是统计学上的负值，这是无数个原本稳定的工作岗位。”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CECD4-E4DC-122E-FADF-3105C0716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230074-37C8-4319-8C31-85E1B433ED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BD738A-87FA-5685-CEC6-4F2896E1B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C51A0D-35B9-3CA5-3D30-C9CB663C9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49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0" y="812800"/>
            <a:ext cx="115189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 userDrawn="1"/>
        </p:nvSpPr>
        <p:spPr>
          <a:xfrm>
            <a:off x="566794" y="6525593"/>
            <a:ext cx="1944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accent1"/>
                </a:solidFill>
                <a:latin typeface="+mn-ea"/>
                <a:ea typeface="+mn-ea"/>
              </a:rPr>
              <a:t>自强弘毅 求是拓新</a:t>
            </a: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9850933" y="6525593"/>
            <a:ext cx="18020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Wuhan University</a:t>
            </a:r>
            <a:endParaRPr lang="zh-CN" altLang="en-US" sz="1000" spc="300" dirty="0">
              <a:solidFill>
                <a:schemeClr val="accent1"/>
              </a:solidFill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4" name="标题 53"/>
          <p:cNvSpPr>
            <a:spLocks noGrp="1"/>
          </p:cNvSpPr>
          <p:nvPr userDrawn="1">
            <p:ph type="title" hasCustomPrompt="1"/>
          </p:nvPr>
        </p:nvSpPr>
        <p:spPr>
          <a:xfrm>
            <a:off x="942664" y="203792"/>
            <a:ext cx="7282912" cy="523220"/>
          </a:xfrm>
        </p:spPr>
        <p:txBody>
          <a:bodyPr bIns="0" anchor="b" anchorCtr="0">
            <a:normAutofit/>
          </a:bodyPr>
          <a:lstStyle>
            <a:lvl1pPr>
              <a:defRPr lang="zh-CN" altLang="en-US" sz="2800" b="0" kern="1200" spc="100" baseline="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单击此处输入标题</a:t>
            </a:r>
          </a:p>
        </p:txBody>
      </p:sp>
      <p:cxnSp>
        <p:nvCxnSpPr>
          <p:cNvPr id="53" name="直接连接符 52"/>
          <p:cNvCxnSpPr/>
          <p:nvPr userDrawn="1"/>
        </p:nvCxnSpPr>
        <p:spPr>
          <a:xfrm>
            <a:off x="660400" y="6485416"/>
            <a:ext cx="108585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"/>
            <a:ext cx="942376" cy="81280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B45B1A-232C-43D7-CC1B-7D1E2908E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50C33F-16A4-332F-D139-ECFB2931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5EA548-8361-A7F8-4995-201002EA6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A9096-2E4D-442F-BCF0-AA35F007B5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卡通人物&#10;&#10;AI 生成的内容可能不正确。">
            <a:extLst>
              <a:ext uri="{FF2B5EF4-FFF2-40B4-BE49-F238E27FC236}">
                <a16:creationId xmlns:a16="http://schemas.microsoft.com/office/drawing/2014/main" id="{C9CC5991-498C-515A-C72B-AB95CB1FED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98" y="163969"/>
            <a:ext cx="1790699" cy="5631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0" y="812800"/>
            <a:ext cx="115189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 userDrawn="1"/>
        </p:nvSpPr>
        <p:spPr>
          <a:xfrm>
            <a:off x="566794" y="6525593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accent1"/>
                </a:solidFill>
                <a:latin typeface="+mn-ea"/>
                <a:ea typeface="+mn-ea"/>
              </a:rPr>
              <a:t>美美与共 知行合一</a:t>
            </a: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9057447" y="6525593"/>
            <a:ext cx="2595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 err="1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Minzu</a:t>
            </a:r>
            <a:r>
              <a:rPr lang="en-US" altLang="zh-CN" sz="1000" spc="300" dirty="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 University of China</a:t>
            </a:r>
            <a:endParaRPr lang="zh-CN" altLang="en-US" sz="1000" spc="300" dirty="0">
              <a:solidFill>
                <a:schemeClr val="accent1"/>
              </a:solidFill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4" name="标题 53"/>
          <p:cNvSpPr>
            <a:spLocks noGrp="1"/>
          </p:cNvSpPr>
          <p:nvPr userDrawn="1">
            <p:ph type="title" hasCustomPrompt="1"/>
          </p:nvPr>
        </p:nvSpPr>
        <p:spPr>
          <a:xfrm>
            <a:off x="942664" y="203792"/>
            <a:ext cx="7282912" cy="523220"/>
          </a:xfrm>
        </p:spPr>
        <p:txBody>
          <a:bodyPr bIns="0" anchor="b" anchorCtr="0">
            <a:normAutofit/>
          </a:bodyPr>
          <a:lstStyle>
            <a:lvl1pPr>
              <a:defRPr lang="zh-CN" altLang="en-US" sz="2800" b="0" kern="1200" spc="100" baseline="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单击此处输入标题</a:t>
            </a:r>
          </a:p>
        </p:txBody>
      </p:sp>
      <p:cxnSp>
        <p:nvCxnSpPr>
          <p:cNvPr id="53" name="直接连接符 52"/>
          <p:cNvCxnSpPr/>
          <p:nvPr userDrawn="1"/>
        </p:nvCxnSpPr>
        <p:spPr>
          <a:xfrm>
            <a:off x="660400" y="6485416"/>
            <a:ext cx="108585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"/>
            <a:ext cx="942376" cy="812800"/>
          </a:xfrm>
          <a:prstGeom prst="rect">
            <a:avLst/>
          </a:prstGeom>
        </p:spPr>
      </p:pic>
      <p:sp>
        <p:nvSpPr>
          <p:cNvPr id="51" name="图片占位符 109"/>
          <p:cNvSpPr>
            <a:spLocks noGrp="1"/>
          </p:cNvSpPr>
          <p:nvPr>
            <p:ph type="pic" sz="quarter" idx="13"/>
          </p:nvPr>
        </p:nvSpPr>
        <p:spPr>
          <a:xfrm>
            <a:off x="673102" y="1403162"/>
            <a:ext cx="3002637" cy="1511374"/>
          </a:xfrm>
          <a:custGeom>
            <a:avLst/>
            <a:gdLst>
              <a:gd name="connsiteX0" fmla="*/ 0 w 3002637"/>
              <a:gd name="connsiteY0" fmla="*/ 0 h 1511374"/>
              <a:gd name="connsiteX1" fmla="*/ 3002637 w 3002637"/>
              <a:gd name="connsiteY1" fmla="*/ 0 h 1511374"/>
              <a:gd name="connsiteX2" fmla="*/ 3002637 w 3002637"/>
              <a:gd name="connsiteY2" fmla="*/ 1511374 h 1511374"/>
              <a:gd name="connsiteX3" fmla="*/ 0 w 3002637"/>
              <a:gd name="connsiteY3" fmla="*/ 1511374 h 151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637" h="1511374">
                <a:moveTo>
                  <a:pt x="0" y="0"/>
                </a:moveTo>
                <a:lnTo>
                  <a:pt x="3002637" y="0"/>
                </a:lnTo>
                <a:lnTo>
                  <a:pt x="3002637" y="1511374"/>
                </a:lnTo>
                <a:lnTo>
                  <a:pt x="0" y="15113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2" name="图片占位符 108"/>
          <p:cNvSpPr>
            <a:spLocks noGrp="1"/>
          </p:cNvSpPr>
          <p:nvPr>
            <p:ph type="pic" sz="quarter" idx="14"/>
          </p:nvPr>
        </p:nvSpPr>
        <p:spPr>
          <a:xfrm>
            <a:off x="4594666" y="1403162"/>
            <a:ext cx="3002637" cy="1511374"/>
          </a:xfrm>
          <a:custGeom>
            <a:avLst/>
            <a:gdLst>
              <a:gd name="connsiteX0" fmla="*/ 0 w 3002637"/>
              <a:gd name="connsiteY0" fmla="*/ 0 h 1511374"/>
              <a:gd name="connsiteX1" fmla="*/ 3002637 w 3002637"/>
              <a:gd name="connsiteY1" fmla="*/ 0 h 1511374"/>
              <a:gd name="connsiteX2" fmla="*/ 3002637 w 3002637"/>
              <a:gd name="connsiteY2" fmla="*/ 1511374 h 1511374"/>
              <a:gd name="connsiteX3" fmla="*/ 0 w 3002637"/>
              <a:gd name="connsiteY3" fmla="*/ 1511374 h 151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637" h="1511374">
                <a:moveTo>
                  <a:pt x="0" y="0"/>
                </a:moveTo>
                <a:lnTo>
                  <a:pt x="3002637" y="0"/>
                </a:lnTo>
                <a:lnTo>
                  <a:pt x="3002637" y="1511374"/>
                </a:lnTo>
                <a:lnTo>
                  <a:pt x="0" y="15113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8" name="图片占位符 107"/>
          <p:cNvSpPr>
            <a:spLocks noGrp="1"/>
          </p:cNvSpPr>
          <p:nvPr>
            <p:ph type="pic" sz="quarter" idx="15"/>
          </p:nvPr>
        </p:nvSpPr>
        <p:spPr>
          <a:xfrm>
            <a:off x="8516261" y="1403162"/>
            <a:ext cx="3002637" cy="1511374"/>
          </a:xfrm>
          <a:custGeom>
            <a:avLst/>
            <a:gdLst>
              <a:gd name="connsiteX0" fmla="*/ 0 w 3002637"/>
              <a:gd name="connsiteY0" fmla="*/ 0 h 1511374"/>
              <a:gd name="connsiteX1" fmla="*/ 3002637 w 3002637"/>
              <a:gd name="connsiteY1" fmla="*/ 0 h 1511374"/>
              <a:gd name="connsiteX2" fmla="*/ 3002637 w 3002637"/>
              <a:gd name="connsiteY2" fmla="*/ 1511374 h 1511374"/>
              <a:gd name="connsiteX3" fmla="*/ 0 w 3002637"/>
              <a:gd name="connsiteY3" fmla="*/ 1511374 h 151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637" h="1511374">
                <a:moveTo>
                  <a:pt x="0" y="0"/>
                </a:moveTo>
                <a:lnTo>
                  <a:pt x="3002637" y="0"/>
                </a:lnTo>
                <a:lnTo>
                  <a:pt x="3002637" y="1511374"/>
                </a:lnTo>
                <a:lnTo>
                  <a:pt x="0" y="15113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" name="图片 1" descr="卡通人物&#10;&#10;AI 生成的内容可能不正确。">
            <a:extLst>
              <a:ext uri="{FF2B5EF4-FFF2-40B4-BE49-F238E27FC236}">
                <a16:creationId xmlns:a16="http://schemas.microsoft.com/office/drawing/2014/main" id="{CFC2CCCA-9845-5EB6-A1BA-97E1286EDA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50" y="122529"/>
            <a:ext cx="1943100" cy="611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0" y="812800"/>
            <a:ext cx="115189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 userDrawn="1"/>
        </p:nvSpPr>
        <p:spPr>
          <a:xfrm>
            <a:off x="566794" y="6525593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accent1"/>
                </a:solidFill>
                <a:latin typeface="+mn-ea"/>
                <a:ea typeface="+mn-ea"/>
              </a:rPr>
              <a:t>美美与共 知行合一</a:t>
            </a: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9057447" y="6525593"/>
            <a:ext cx="2595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 err="1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Minzu</a:t>
            </a:r>
            <a:r>
              <a:rPr lang="en-US" altLang="zh-CN" sz="1000" spc="300" dirty="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 University of China</a:t>
            </a:r>
            <a:endParaRPr lang="zh-CN" altLang="en-US" sz="1000" spc="300" dirty="0">
              <a:solidFill>
                <a:schemeClr val="accent1"/>
              </a:solidFill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4" name="标题 53"/>
          <p:cNvSpPr>
            <a:spLocks noGrp="1"/>
          </p:cNvSpPr>
          <p:nvPr userDrawn="1">
            <p:ph type="title" hasCustomPrompt="1"/>
          </p:nvPr>
        </p:nvSpPr>
        <p:spPr>
          <a:xfrm>
            <a:off x="942664" y="203792"/>
            <a:ext cx="7282912" cy="523220"/>
          </a:xfrm>
        </p:spPr>
        <p:txBody>
          <a:bodyPr bIns="0" anchor="b" anchorCtr="0">
            <a:normAutofit/>
          </a:bodyPr>
          <a:lstStyle>
            <a:lvl1pPr>
              <a:defRPr lang="zh-CN" altLang="en-US" sz="2800" b="0" kern="1200" spc="100" baseline="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单击此处输入标题</a:t>
            </a:r>
          </a:p>
        </p:txBody>
      </p:sp>
      <p:cxnSp>
        <p:nvCxnSpPr>
          <p:cNvPr id="53" name="直接连接符 52"/>
          <p:cNvCxnSpPr/>
          <p:nvPr userDrawn="1"/>
        </p:nvCxnSpPr>
        <p:spPr>
          <a:xfrm>
            <a:off x="660400" y="6485416"/>
            <a:ext cx="108585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"/>
            <a:ext cx="942376" cy="812800"/>
          </a:xfrm>
          <a:prstGeom prst="rect">
            <a:avLst/>
          </a:prstGeom>
        </p:spPr>
      </p:pic>
      <p:sp>
        <p:nvSpPr>
          <p:cNvPr id="51" name="图片占位符 104"/>
          <p:cNvSpPr>
            <a:spLocks noGrp="1"/>
          </p:cNvSpPr>
          <p:nvPr>
            <p:ph type="pic" sz="quarter" idx="13"/>
          </p:nvPr>
        </p:nvSpPr>
        <p:spPr>
          <a:xfrm>
            <a:off x="660400" y="1244046"/>
            <a:ext cx="2997199" cy="3159728"/>
          </a:xfrm>
          <a:custGeom>
            <a:avLst/>
            <a:gdLst>
              <a:gd name="connsiteX0" fmla="*/ 128490 w 2997199"/>
              <a:gd name="connsiteY0" fmla="*/ 0 h 3159728"/>
              <a:gd name="connsiteX1" fmla="*/ 2868709 w 2997199"/>
              <a:gd name="connsiteY1" fmla="*/ 0 h 3159728"/>
              <a:gd name="connsiteX2" fmla="*/ 2997199 w 2997199"/>
              <a:gd name="connsiteY2" fmla="*/ 128490 h 3159728"/>
              <a:gd name="connsiteX3" fmla="*/ 2997199 w 2997199"/>
              <a:gd name="connsiteY3" fmla="*/ 3159728 h 3159728"/>
              <a:gd name="connsiteX4" fmla="*/ 0 w 2997199"/>
              <a:gd name="connsiteY4" fmla="*/ 3159728 h 3159728"/>
              <a:gd name="connsiteX5" fmla="*/ 0 w 2997199"/>
              <a:gd name="connsiteY5" fmla="*/ 128490 h 3159728"/>
              <a:gd name="connsiteX6" fmla="*/ 128490 w 2997199"/>
              <a:gd name="connsiteY6" fmla="*/ 0 h 3159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199" h="3159728">
                <a:moveTo>
                  <a:pt x="128490" y="0"/>
                </a:moveTo>
                <a:lnTo>
                  <a:pt x="2868709" y="0"/>
                </a:lnTo>
                <a:cubicBezTo>
                  <a:pt x="2939672" y="0"/>
                  <a:pt x="2997199" y="57527"/>
                  <a:pt x="2997199" y="128490"/>
                </a:cubicBezTo>
                <a:lnTo>
                  <a:pt x="2997199" y="3159728"/>
                </a:lnTo>
                <a:lnTo>
                  <a:pt x="0" y="3159728"/>
                </a:lnTo>
                <a:lnTo>
                  <a:pt x="0" y="128490"/>
                </a:lnTo>
                <a:cubicBezTo>
                  <a:pt x="0" y="57527"/>
                  <a:pt x="57527" y="0"/>
                  <a:pt x="1284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2" name="图片占位符 103"/>
          <p:cNvSpPr>
            <a:spLocks noGrp="1"/>
          </p:cNvSpPr>
          <p:nvPr>
            <p:ph type="pic" sz="quarter" idx="14"/>
          </p:nvPr>
        </p:nvSpPr>
        <p:spPr>
          <a:xfrm>
            <a:off x="4597397" y="1244046"/>
            <a:ext cx="2997199" cy="3159728"/>
          </a:xfrm>
          <a:custGeom>
            <a:avLst/>
            <a:gdLst>
              <a:gd name="connsiteX0" fmla="*/ 128490 w 2997199"/>
              <a:gd name="connsiteY0" fmla="*/ 0 h 3159728"/>
              <a:gd name="connsiteX1" fmla="*/ 2868709 w 2997199"/>
              <a:gd name="connsiteY1" fmla="*/ 0 h 3159728"/>
              <a:gd name="connsiteX2" fmla="*/ 2997199 w 2997199"/>
              <a:gd name="connsiteY2" fmla="*/ 128490 h 3159728"/>
              <a:gd name="connsiteX3" fmla="*/ 2997199 w 2997199"/>
              <a:gd name="connsiteY3" fmla="*/ 3159728 h 3159728"/>
              <a:gd name="connsiteX4" fmla="*/ 0 w 2997199"/>
              <a:gd name="connsiteY4" fmla="*/ 3159728 h 3159728"/>
              <a:gd name="connsiteX5" fmla="*/ 0 w 2997199"/>
              <a:gd name="connsiteY5" fmla="*/ 128490 h 3159728"/>
              <a:gd name="connsiteX6" fmla="*/ 128490 w 2997199"/>
              <a:gd name="connsiteY6" fmla="*/ 0 h 3159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199" h="3159728">
                <a:moveTo>
                  <a:pt x="128490" y="0"/>
                </a:moveTo>
                <a:lnTo>
                  <a:pt x="2868709" y="0"/>
                </a:lnTo>
                <a:cubicBezTo>
                  <a:pt x="2939672" y="0"/>
                  <a:pt x="2997199" y="57527"/>
                  <a:pt x="2997199" y="128490"/>
                </a:cubicBezTo>
                <a:lnTo>
                  <a:pt x="2997199" y="3159728"/>
                </a:lnTo>
                <a:lnTo>
                  <a:pt x="0" y="3159728"/>
                </a:lnTo>
                <a:lnTo>
                  <a:pt x="0" y="128490"/>
                </a:lnTo>
                <a:cubicBezTo>
                  <a:pt x="0" y="57527"/>
                  <a:pt x="57527" y="0"/>
                  <a:pt x="1284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8" name="图片占位符 102"/>
          <p:cNvSpPr>
            <a:spLocks noGrp="1"/>
          </p:cNvSpPr>
          <p:nvPr>
            <p:ph type="pic" sz="quarter" idx="15"/>
          </p:nvPr>
        </p:nvSpPr>
        <p:spPr>
          <a:xfrm>
            <a:off x="8534402" y="1244046"/>
            <a:ext cx="2997199" cy="3159728"/>
          </a:xfrm>
          <a:custGeom>
            <a:avLst/>
            <a:gdLst>
              <a:gd name="connsiteX0" fmla="*/ 128490 w 2997199"/>
              <a:gd name="connsiteY0" fmla="*/ 0 h 3159728"/>
              <a:gd name="connsiteX1" fmla="*/ 2868709 w 2997199"/>
              <a:gd name="connsiteY1" fmla="*/ 0 h 3159728"/>
              <a:gd name="connsiteX2" fmla="*/ 2997199 w 2997199"/>
              <a:gd name="connsiteY2" fmla="*/ 128490 h 3159728"/>
              <a:gd name="connsiteX3" fmla="*/ 2997199 w 2997199"/>
              <a:gd name="connsiteY3" fmla="*/ 3159728 h 3159728"/>
              <a:gd name="connsiteX4" fmla="*/ 0 w 2997199"/>
              <a:gd name="connsiteY4" fmla="*/ 3159728 h 3159728"/>
              <a:gd name="connsiteX5" fmla="*/ 0 w 2997199"/>
              <a:gd name="connsiteY5" fmla="*/ 128490 h 3159728"/>
              <a:gd name="connsiteX6" fmla="*/ 128490 w 2997199"/>
              <a:gd name="connsiteY6" fmla="*/ 0 h 3159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199" h="3159728">
                <a:moveTo>
                  <a:pt x="128490" y="0"/>
                </a:moveTo>
                <a:lnTo>
                  <a:pt x="2868709" y="0"/>
                </a:lnTo>
                <a:cubicBezTo>
                  <a:pt x="2939672" y="0"/>
                  <a:pt x="2997199" y="57527"/>
                  <a:pt x="2997199" y="128490"/>
                </a:cubicBezTo>
                <a:lnTo>
                  <a:pt x="2997199" y="3159728"/>
                </a:lnTo>
                <a:lnTo>
                  <a:pt x="0" y="3159728"/>
                </a:lnTo>
                <a:lnTo>
                  <a:pt x="0" y="128490"/>
                </a:lnTo>
                <a:cubicBezTo>
                  <a:pt x="0" y="57527"/>
                  <a:pt x="57527" y="0"/>
                  <a:pt x="1284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" name="图片 1" descr="卡通人物&#10;&#10;AI 生成的内容可能不正确。">
            <a:extLst>
              <a:ext uri="{FF2B5EF4-FFF2-40B4-BE49-F238E27FC236}">
                <a16:creationId xmlns:a16="http://schemas.microsoft.com/office/drawing/2014/main" id="{3E3FF9CB-0F9C-923B-13BD-6D6C05CA76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50" y="122529"/>
            <a:ext cx="1943100" cy="611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0" y="812800"/>
            <a:ext cx="115189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 userDrawn="1"/>
        </p:nvSpPr>
        <p:spPr>
          <a:xfrm>
            <a:off x="566794" y="6525593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accent1"/>
                </a:solidFill>
                <a:latin typeface="+mn-ea"/>
                <a:ea typeface="+mn-ea"/>
              </a:rPr>
              <a:t>美美与共 知行合一</a:t>
            </a: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9057447" y="6525593"/>
            <a:ext cx="2595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 err="1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Minzu</a:t>
            </a:r>
            <a:r>
              <a:rPr lang="en-US" altLang="zh-CN" sz="1000" spc="300" dirty="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 University of China</a:t>
            </a:r>
            <a:endParaRPr lang="zh-CN" altLang="en-US" sz="1000" spc="300" dirty="0">
              <a:solidFill>
                <a:schemeClr val="accent1"/>
              </a:solidFill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4" name="标题 53"/>
          <p:cNvSpPr>
            <a:spLocks noGrp="1"/>
          </p:cNvSpPr>
          <p:nvPr userDrawn="1">
            <p:ph type="title" hasCustomPrompt="1"/>
          </p:nvPr>
        </p:nvSpPr>
        <p:spPr>
          <a:xfrm>
            <a:off x="942664" y="203792"/>
            <a:ext cx="7282912" cy="523220"/>
          </a:xfrm>
        </p:spPr>
        <p:txBody>
          <a:bodyPr bIns="0" anchor="b" anchorCtr="0">
            <a:normAutofit/>
          </a:bodyPr>
          <a:lstStyle>
            <a:lvl1pPr>
              <a:defRPr lang="zh-CN" altLang="en-US" sz="2800" b="0" kern="1200" spc="100" baseline="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单击此处输入标题</a:t>
            </a:r>
          </a:p>
        </p:txBody>
      </p:sp>
      <p:cxnSp>
        <p:nvCxnSpPr>
          <p:cNvPr id="53" name="直接连接符 52"/>
          <p:cNvCxnSpPr/>
          <p:nvPr userDrawn="1"/>
        </p:nvCxnSpPr>
        <p:spPr>
          <a:xfrm>
            <a:off x="660400" y="6485416"/>
            <a:ext cx="108585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"/>
            <a:ext cx="942376" cy="812800"/>
          </a:xfrm>
          <a:prstGeom prst="rect">
            <a:avLst/>
          </a:prstGeom>
        </p:spPr>
      </p:pic>
      <p:sp>
        <p:nvSpPr>
          <p:cNvPr id="51" name="图片占位符 112"/>
          <p:cNvSpPr>
            <a:spLocks noGrp="1"/>
          </p:cNvSpPr>
          <p:nvPr>
            <p:ph type="pic" sz="quarter" idx="13"/>
          </p:nvPr>
        </p:nvSpPr>
        <p:spPr>
          <a:xfrm>
            <a:off x="673100" y="2012174"/>
            <a:ext cx="2037186" cy="2032744"/>
          </a:xfrm>
          <a:custGeom>
            <a:avLst/>
            <a:gdLst>
              <a:gd name="connsiteX0" fmla="*/ 122635 w 2037186"/>
              <a:gd name="connsiteY0" fmla="*/ 0 h 2032744"/>
              <a:gd name="connsiteX1" fmla="*/ 1914551 w 2037186"/>
              <a:gd name="connsiteY1" fmla="*/ 0 h 2032744"/>
              <a:gd name="connsiteX2" fmla="*/ 2037186 w 2037186"/>
              <a:gd name="connsiteY2" fmla="*/ 122635 h 2032744"/>
              <a:gd name="connsiteX3" fmla="*/ 2037186 w 2037186"/>
              <a:gd name="connsiteY3" fmla="*/ 1910109 h 2032744"/>
              <a:gd name="connsiteX4" fmla="*/ 1914551 w 2037186"/>
              <a:gd name="connsiteY4" fmla="*/ 2032744 h 2032744"/>
              <a:gd name="connsiteX5" fmla="*/ 122635 w 2037186"/>
              <a:gd name="connsiteY5" fmla="*/ 2032744 h 2032744"/>
              <a:gd name="connsiteX6" fmla="*/ 0 w 2037186"/>
              <a:gd name="connsiteY6" fmla="*/ 1910109 h 2032744"/>
              <a:gd name="connsiteX7" fmla="*/ 0 w 2037186"/>
              <a:gd name="connsiteY7" fmla="*/ 122635 h 2032744"/>
              <a:gd name="connsiteX8" fmla="*/ 122635 w 2037186"/>
              <a:gd name="connsiteY8" fmla="*/ 0 h 203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7186" h="2032744">
                <a:moveTo>
                  <a:pt x="122635" y="0"/>
                </a:moveTo>
                <a:lnTo>
                  <a:pt x="1914551" y="0"/>
                </a:lnTo>
                <a:cubicBezTo>
                  <a:pt x="1982280" y="0"/>
                  <a:pt x="2037186" y="54906"/>
                  <a:pt x="2037186" y="122635"/>
                </a:cubicBezTo>
                <a:lnTo>
                  <a:pt x="2037186" y="1910109"/>
                </a:lnTo>
                <a:cubicBezTo>
                  <a:pt x="2037186" y="1977838"/>
                  <a:pt x="1982280" y="2032744"/>
                  <a:pt x="1914551" y="2032744"/>
                </a:cubicBezTo>
                <a:lnTo>
                  <a:pt x="122635" y="2032744"/>
                </a:lnTo>
                <a:cubicBezTo>
                  <a:pt x="54906" y="2032744"/>
                  <a:pt x="0" y="1977838"/>
                  <a:pt x="0" y="1910109"/>
                </a:cubicBezTo>
                <a:lnTo>
                  <a:pt x="0" y="122635"/>
                </a:lnTo>
                <a:cubicBezTo>
                  <a:pt x="0" y="54906"/>
                  <a:pt x="54906" y="0"/>
                  <a:pt x="122635" y="0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2" name="图片占位符 111"/>
          <p:cNvSpPr>
            <a:spLocks noGrp="1"/>
          </p:cNvSpPr>
          <p:nvPr>
            <p:ph type="pic" sz="quarter" idx="14"/>
          </p:nvPr>
        </p:nvSpPr>
        <p:spPr>
          <a:xfrm>
            <a:off x="3609167" y="2012174"/>
            <a:ext cx="2037186" cy="2032744"/>
          </a:xfrm>
          <a:custGeom>
            <a:avLst/>
            <a:gdLst>
              <a:gd name="connsiteX0" fmla="*/ 121965 w 2037186"/>
              <a:gd name="connsiteY0" fmla="*/ 0 h 2032744"/>
              <a:gd name="connsiteX1" fmla="*/ 1915221 w 2037186"/>
              <a:gd name="connsiteY1" fmla="*/ 0 h 2032744"/>
              <a:gd name="connsiteX2" fmla="*/ 2037186 w 2037186"/>
              <a:gd name="connsiteY2" fmla="*/ 121965 h 2032744"/>
              <a:gd name="connsiteX3" fmla="*/ 2037186 w 2037186"/>
              <a:gd name="connsiteY3" fmla="*/ 1910779 h 2032744"/>
              <a:gd name="connsiteX4" fmla="*/ 1915221 w 2037186"/>
              <a:gd name="connsiteY4" fmla="*/ 2032744 h 2032744"/>
              <a:gd name="connsiteX5" fmla="*/ 121965 w 2037186"/>
              <a:gd name="connsiteY5" fmla="*/ 2032744 h 2032744"/>
              <a:gd name="connsiteX6" fmla="*/ 0 w 2037186"/>
              <a:gd name="connsiteY6" fmla="*/ 1910779 h 2032744"/>
              <a:gd name="connsiteX7" fmla="*/ 0 w 2037186"/>
              <a:gd name="connsiteY7" fmla="*/ 121965 h 2032744"/>
              <a:gd name="connsiteX8" fmla="*/ 121965 w 2037186"/>
              <a:gd name="connsiteY8" fmla="*/ 0 h 203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7186" h="2032744">
                <a:moveTo>
                  <a:pt x="121965" y="0"/>
                </a:moveTo>
                <a:lnTo>
                  <a:pt x="1915221" y="0"/>
                </a:lnTo>
                <a:cubicBezTo>
                  <a:pt x="1982580" y="0"/>
                  <a:pt x="2037186" y="54606"/>
                  <a:pt x="2037186" y="121965"/>
                </a:cubicBezTo>
                <a:lnTo>
                  <a:pt x="2037186" y="1910779"/>
                </a:lnTo>
                <a:cubicBezTo>
                  <a:pt x="2037186" y="1978138"/>
                  <a:pt x="1982580" y="2032744"/>
                  <a:pt x="1915221" y="2032744"/>
                </a:cubicBezTo>
                <a:lnTo>
                  <a:pt x="121965" y="2032744"/>
                </a:lnTo>
                <a:cubicBezTo>
                  <a:pt x="54606" y="2032744"/>
                  <a:pt x="0" y="1978138"/>
                  <a:pt x="0" y="1910779"/>
                </a:cubicBezTo>
                <a:lnTo>
                  <a:pt x="0" y="121965"/>
                </a:lnTo>
                <a:cubicBezTo>
                  <a:pt x="0" y="54606"/>
                  <a:pt x="54606" y="0"/>
                  <a:pt x="121965" y="0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8" name="图片占位符 110"/>
          <p:cNvSpPr>
            <a:spLocks noGrp="1"/>
          </p:cNvSpPr>
          <p:nvPr>
            <p:ph type="pic" sz="quarter" idx="15"/>
          </p:nvPr>
        </p:nvSpPr>
        <p:spPr>
          <a:xfrm>
            <a:off x="6545234" y="2012174"/>
            <a:ext cx="2037186" cy="2032744"/>
          </a:xfrm>
          <a:custGeom>
            <a:avLst/>
            <a:gdLst>
              <a:gd name="connsiteX0" fmla="*/ 121965 w 2037186"/>
              <a:gd name="connsiteY0" fmla="*/ 0 h 2032744"/>
              <a:gd name="connsiteX1" fmla="*/ 1915221 w 2037186"/>
              <a:gd name="connsiteY1" fmla="*/ 0 h 2032744"/>
              <a:gd name="connsiteX2" fmla="*/ 2037186 w 2037186"/>
              <a:gd name="connsiteY2" fmla="*/ 121965 h 2032744"/>
              <a:gd name="connsiteX3" fmla="*/ 2037186 w 2037186"/>
              <a:gd name="connsiteY3" fmla="*/ 1910779 h 2032744"/>
              <a:gd name="connsiteX4" fmla="*/ 1915221 w 2037186"/>
              <a:gd name="connsiteY4" fmla="*/ 2032744 h 2032744"/>
              <a:gd name="connsiteX5" fmla="*/ 121965 w 2037186"/>
              <a:gd name="connsiteY5" fmla="*/ 2032744 h 2032744"/>
              <a:gd name="connsiteX6" fmla="*/ 0 w 2037186"/>
              <a:gd name="connsiteY6" fmla="*/ 1910779 h 2032744"/>
              <a:gd name="connsiteX7" fmla="*/ 0 w 2037186"/>
              <a:gd name="connsiteY7" fmla="*/ 121965 h 2032744"/>
              <a:gd name="connsiteX8" fmla="*/ 121965 w 2037186"/>
              <a:gd name="connsiteY8" fmla="*/ 0 h 203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7186" h="2032744">
                <a:moveTo>
                  <a:pt x="121965" y="0"/>
                </a:moveTo>
                <a:lnTo>
                  <a:pt x="1915221" y="0"/>
                </a:lnTo>
                <a:cubicBezTo>
                  <a:pt x="1982580" y="0"/>
                  <a:pt x="2037186" y="54606"/>
                  <a:pt x="2037186" y="121965"/>
                </a:cubicBezTo>
                <a:lnTo>
                  <a:pt x="2037186" y="1910779"/>
                </a:lnTo>
                <a:cubicBezTo>
                  <a:pt x="2037186" y="1978138"/>
                  <a:pt x="1982580" y="2032744"/>
                  <a:pt x="1915221" y="2032744"/>
                </a:cubicBezTo>
                <a:lnTo>
                  <a:pt x="121965" y="2032744"/>
                </a:lnTo>
                <a:cubicBezTo>
                  <a:pt x="54606" y="2032744"/>
                  <a:pt x="0" y="1978138"/>
                  <a:pt x="0" y="1910779"/>
                </a:cubicBezTo>
                <a:lnTo>
                  <a:pt x="0" y="121965"/>
                </a:lnTo>
                <a:cubicBezTo>
                  <a:pt x="0" y="54606"/>
                  <a:pt x="54606" y="0"/>
                  <a:pt x="121965" y="0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9" name="图片占位符 109"/>
          <p:cNvSpPr>
            <a:spLocks noGrp="1"/>
          </p:cNvSpPr>
          <p:nvPr>
            <p:ph type="pic" sz="quarter" idx="16"/>
          </p:nvPr>
        </p:nvSpPr>
        <p:spPr>
          <a:xfrm>
            <a:off x="9481507" y="2012174"/>
            <a:ext cx="2037186" cy="2032744"/>
          </a:xfrm>
          <a:custGeom>
            <a:avLst/>
            <a:gdLst>
              <a:gd name="connsiteX0" fmla="*/ 121965 w 2037186"/>
              <a:gd name="connsiteY0" fmla="*/ 0 h 2032744"/>
              <a:gd name="connsiteX1" fmla="*/ 1915221 w 2037186"/>
              <a:gd name="connsiteY1" fmla="*/ 0 h 2032744"/>
              <a:gd name="connsiteX2" fmla="*/ 2037186 w 2037186"/>
              <a:gd name="connsiteY2" fmla="*/ 121965 h 2032744"/>
              <a:gd name="connsiteX3" fmla="*/ 2037186 w 2037186"/>
              <a:gd name="connsiteY3" fmla="*/ 1910779 h 2032744"/>
              <a:gd name="connsiteX4" fmla="*/ 1915221 w 2037186"/>
              <a:gd name="connsiteY4" fmla="*/ 2032744 h 2032744"/>
              <a:gd name="connsiteX5" fmla="*/ 121965 w 2037186"/>
              <a:gd name="connsiteY5" fmla="*/ 2032744 h 2032744"/>
              <a:gd name="connsiteX6" fmla="*/ 0 w 2037186"/>
              <a:gd name="connsiteY6" fmla="*/ 1910779 h 2032744"/>
              <a:gd name="connsiteX7" fmla="*/ 0 w 2037186"/>
              <a:gd name="connsiteY7" fmla="*/ 121965 h 2032744"/>
              <a:gd name="connsiteX8" fmla="*/ 121965 w 2037186"/>
              <a:gd name="connsiteY8" fmla="*/ 0 h 203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7186" h="2032744">
                <a:moveTo>
                  <a:pt x="121965" y="0"/>
                </a:moveTo>
                <a:lnTo>
                  <a:pt x="1915221" y="0"/>
                </a:lnTo>
                <a:cubicBezTo>
                  <a:pt x="1982580" y="0"/>
                  <a:pt x="2037186" y="54606"/>
                  <a:pt x="2037186" y="121965"/>
                </a:cubicBezTo>
                <a:lnTo>
                  <a:pt x="2037186" y="1910779"/>
                </a:lnTo>
                <a:cubicBezTo>
                  <a:pt x="2037186" y="1978138"/>
                  <a:pt x="1982580" y="2032744"/>
                  <a:pt x="1915221" y="2032744"/>
                </a:cubicBezTo>
                <a:lnTo>
                  <a:pt x="121965" y="2032744"/>
                </a:lnTo>
                <a:cubicBezTo>
                  <a:pt x="54606" y="2032744"/>
                  <a:pt x="0" y="1978138"/>
                  <a:pt x="0" y="1910779"/>
                </a:cubicBezTo>
                <a:lnTo>
                  <a:pt x="0" y="121965"/>
                </a:lnTo>
                <a:cubicBezTo>
                  <a:pt x="0" y="54606"/>
                  <a:pt x="54606" y="0"/>
                  <a:pt x="121965" y="0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" name="图片 1" descr="卡通人物&#10;&#10;AI 生成的内容可能不正确。">
            <a:extLst>
              <a:ext uri="{FF2B5EF4-FFF2-40B4-BE49-F238E27FC236}">
                <a16:creationId xmlns:a16="http://schemas.microsoft.com/office/drawing/2014/main" id="{CB1C1988-064E-8D06-71FF-55CFB16619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50" y="122529"/>
            <a:ext cx="1943100" cy="611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0" y="812800"/>
            <a:ext cx="115189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 userDrawn="1"/>
        </p:nvSpPr>
        <p:spPr>
          <a:xfrm>
            <a:off x="566794" y="6525593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accent1"/>
                </a:solidFill>
                <a:latin typeface="+mn-ea"/>
                <a:ea typeface="+mn-ea"/>
              </a:rPr>
              <a:t>美美与共 知行合一</a:t>
            </a: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9057447" y="6525593"/>
            <a:ext cx="2595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 err="1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Minzu</a:t>
            </a:r>
            <a:r>
              <a:rPr lang="en-US" altLang="zh-CN" sz="1000" spc="300" dirty="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 University of China</a:t>
            </a:r>
            <a:endParaRPr lang="zh-CN" altLang="en-US" sz="1000" spc="300" dirty="0">
              <a:solidFill>
                <a:schemeClr val="accent1"/>
              </a:solidFill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4" name="标题 53"/>
          <p:cNvSpPr>
            <a:spLocks noGrp="1"/>
          </p:cNvSpPr>
          <p:nvPr userDrawn="1">
            <p:ph type="title" hasCustomPrompt="1"/>
          </p:nvPr>
        </p:nvSpPr>
        <p:spPr>
          <a:xfrm>
            <a:off x="942664" y="203792"/>
            <a:ext cx="7282912" cy="523220"/>
          </a:xfrm>
        </p:spPr>
        <p:txBody>
          <a:bodyPr bIns="0" anchor="b" anchorCtr="0">
            <a:normAutofit/>
          </a:bodyPr>
          <a:lstStyle>
            <a:lvl1pPr>
              <a:defRPr lang="zh-CN" altLang="en-US" sz="2800" b="0" kern="1200" spc="100" baseline="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单击此处输入标题</a:t>
            </a:r>
          </a:p>
        </p:txBody>
      </p:sp>
      <p:cxnSp>
        <p:nvCxnSpPr>
          <p:cNvPr id="53" name="直接连接符 52"/>
          <p:cNvCxnSpPr/>
          <p:nvPr userDrawn="1"/>
        </p:nvCxnSpPr>
        <p:spPr>
          <a:xfrm>
            <a:off x="660400" y="6485416"/>
            <a:ext cx="108585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"/>
            <a:ext cx="942376" cy="812800"/>
          </a:xfrm>
          <a:prstGeom prst="rect">
            <a:avLst/>
          </a:prstGeom>
        </p:spPr>
      </p:pic>
      <p:cxnSp>
        <p:nvCxnSpPr>
          <p:cNvPr id="51" name="直接连接符 50"/>
          <p:cNvCxnSpPr/>
          <p:nvPr userDrawn="1"/>
        </p:nvCxnSpPr>
        <p:spPr>
          <a:xfrm>
            <a:off x="2482290" y="3081273"/>
            <a:ext cx="1042655" cy="10073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 userDrawn="1"/>
        </p:nvCxnSpPr>
        <p:spPr>
          <a:xfrm flipV="1">
            <a:off x="4543179" y="3081273"/>
            <a:ext cx="1049504" cy="10073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6610917" y="3081273"/>
            <a:ext cx="1046079" cy="10073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 userDrawn="1"/>
        </p:nvCxnSpPr>
        <p:spPr>
          <a:xfrm flipV="1">
            <a:off x="8675230" y="3082953"/>
            <a:ext cx="1046080" cy="100570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图片占位符 117"/>
          <p:cNvSpPr>
            <a:spLocks noGrp="1"/>
          </p:cNvSpPr>
          <p:nvPr>
            <p:ph type="pic" sz="quarter" idx="13"/>
          </p:nvPr>
        </p:nvSpPr>
        <p:spPr>
          <a:xfrm>
            <a:off x="1253173" y="1852156"/>
            <a:ext cx="1440000" cy="1440000"/>
          </a:xfrm>
          <a:custGeom>
            <a:avLst/>
            <a:gdLst>
              <a:gd name="connsiteX0" fmla="*/ 720000 w 1440000"/>
              <a:gd name="connsiteY0" fmla="*/ 0 h 1440000"/>
              <a:gd name="connsiteX1" fmla="*/ 1440000 w 1440000"/>
              <a:gd name="connsiteY1" fmla="*/ 720000 h 1440000"/>
              <a:gd name="connsiteX2" fmla="*/ 720000 w 1440000"/>
              <a:gd name="connsiteY2" fmla="*/ 1440000 h 1440000"/>
              <a:gd name="connsiteX3" fmla="*/ 0 w 1440000"/>
              <a:gd name="connsiteY3" fmla="*/ 720000 h 1440000"/>
              <a:gd name="connsiteX4" fmla="*/ 720000 w 1440000"/>
              <a:gd name="connsiteY4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>
                <a:moveTo>
                  <a:pt x="720000" y="0"/>
                </a:moveTo>
                <a:cubicBezTo>
                  <a:pt x="1117645" y="0"/>
                  <a:pt x="1440000" y="322355"/>
                  <a:pt x="1440000" y="720000"/>
                </a:cubicBezTo>
                <a:cubicBezTo>
                  <a:pt x="1440000" y="1117645"/>
                  <a:pt x="1117645" y="1440000"/>
                  <a:pt x="720000" y="1440000"/>
                </a:cubicBezTo>
                <a:cubicBezTo>
                  <a:pt x="322355" y="1440000"/>
                  <a:pt x="0" y="1117645"/>
                  <a:pt x="0" y="720000"/>
                </a:cubicBezTo>
                <a:cubicBezTo>
                  <a:pt x="0" y="322355"/>
                  <a:pt x="322355" y="0"/>
                  <a:pt x="720000" y="0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4" name="图片占位符 118"/>
          <p:cNvSpPr>
            <a:spLocks noGrp="1"/>
          </p:cNvSpPr>
          <p:nvPr>
            <p:ph type="pic" sz="quarter" idx="14"/>
          </p:nvPr>
        </p:nvSpPr>
        <p:spPr>
          <a:xfrm>
            <a:off x="5381800" y="1852156"/>
            <a:ext cx="1440000" cy="1440000"/>
          </a:xfrm>
          <a:custGeom>
            <a:avLst/>
            <a:gdLst>
              <a:gd name="connsiteX0" fmla="*/ 720000 w 1440000"/>
              <a:gd name="connsiteY0" fmla="*/ 0 h 1440000"/>
              <a:gd name="connsiteX1" fmla="*/ 1440000 w 1440000"/>
              <a:gd name="connsiteY1" fmla="*/ 720000 h 1440000"/>
              <a:gd name="connsiteX2" fmla="*/ 720000 w 1440000"/>
              <a:gd name="connsiteY2" fmla="*/ 1440000 h 1440000"/>
              <a:gd name="connsiteX3" fmla="*/ 0 w 1440000"/>
              <a:gd name="connsiteY3" fmla="*/ 720000 h 1440000"/>
              <a:gd name="connsiteX4" fmla="*/ 720000 w 1440000"/>
              <a:gd name="connsiteY4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>
                <a:moveTo>
                  <a:pt x="720000" y="0"/>
                </a:moveTo>
                <a:cubicBezTo>
                  <a:pt x="1117645" y="0"/>
                  <a:pt x="1440000" y="322355"/>
                  <a:pt x="1440000" y="720000"/>
                </a:cubicBezTo>
                <a:cubicBezTo>
                  <a:pt x="1440000" y="1117645"/>
                  <a:pt x="1117645" y="1440000"/>
                  <a:pt x="720000" y="1440000"/>
                </a:cubicBezTo>
                <a:cubicBezTo>
                  <a:pt x="322355" y="1440000"/>
                  <a:pt x="0" y="1117645"/>
                  <a:pt x="0" y="720000"/>
                </a:cubicBezTo>
                <a:cubicBezTo>
                  <a:pt x="0" y="322355"/>
                  <a:pt x="322355" y="0"/>
                  <a:pt x="720000" y="0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5" name="图片占位符 119"/>
          <p:cNvSpPr>
            <a:spLocks noGrp="1"/>
          </p:cNvSpPr>
          <p:nvPr>
            <p:ph type="pic" sz="quarter" idx="15"/>
          </p:nvPr>
        </p:nvSpPr>
        <p:spPr>
          <a:xfrm>
            <a:off x="9510427" y="1853836"/>
            <a:ext cx="1440000" cy="1440000"/>
          </a:xfrm>
          <a:custGeom>
            <a:avLst/>
            <a:gdLst>
              <a:gd name="connsiteX0" fmla="*/ 720000 w 1440000"/>
              <a:gd name="connsiteY0" fmla="*/ 0 h 1440000"/>
              <a:gd name="connsiteX1" fmla="*/ 1440000 w 1440000"/>
              <a:gd name="connsiteY1" fmla="*/ 720000 h 1440000"/>
              <a:gd name="connsiteX2" fmla="*/ 720000 w 1440000"/>
              <a:gd name="connsiteY2" fmla="*/ 1440000 h 1440000"/>
              <a:gd name="connsiteX3" fmla="*/ 0 w 1440000"/>
              <a:gd name="connsiteY3" fmla="*/ 720000 h 1440000"/>
              <a:gd name="connsiteX4" fmla="*/ 720000 w 1440000"/>
              <a:gd name="connsiteY4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>
                <a:moveTo>
                  <a:pt x="720000" y="0"/>
                </a:moveTo>
                <a:cubicBezTo>
                  <a:pt x="1117645" y="0"/>
                  <a:pt x="1440000" y="322355"/>
                  <a:pt x="1440000" y="720000"/>
                </a:cubicBezTo>
                <a:cubicBezTo>
                  <a:pt x="1440000" y="1117645"/>
                  <a:pt x="1117645" y="1440000"/>
                  <a:pt x="720000" y="1440000"/>
                </a:cubicBezTo>
                <a:cubicBezTo>
                  <a:pt x="322355" y="1440000"/>
                  <a:pt x="0" y="1117645"/>
                  <a:pt x="0" y="720000"/>
                </a:cubicBezTo>
                <a:cubicBezTo>
                  <a:pt x="0" y="322355"/>
                  <a:pt x="322355" y="0"/>
                  <a:pt x="720000" y="0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6" name="图片占位符 120"/>
          <p:cNvSpPr>
            <a:spLocks noGrp="1"/>
          </p:cNvSpPr>
          <p:nvPr>
            <p:ph type="pic" sz="quarter" idx="16"/>
          </p:nvPr>
        </p:nvSpPr>
        <p:spPr>
          <a:xfrm>
            <a:off x="7446113" y="3877774"/>
            <a:ext cx="1440000" cy="1440000"/>
          </a:xfrm>
          <a:custGeom>
            <a:avLst/>
            <a:gdLst>
              <a:gd name="connsiteX0" fmla="*/ 720000 w 1440000"/>
              <a:gd name="connsiteY0" fmla="*/ 0 h 1440000"/>
              <a:gd name="connsiteX1" fmla="*/ 1440000 w 1440000"/>
              <a:gd name="connsiteY1" fmla="*/ 720000 h 1440000"/>
              <a:gd name="connsiteX2" fmla="*/ 720000 w 1440000"/>
              <a:gd name="connsiteY2" fmla="*/ 1440000 h 1440000"/>
              <a:gd name="connsiteX3" fmla="*/ 0 w 1440000"/>
              <a:gd name="connsiteY3" fmla="*/ 720000 h 1440000"/>
              <a:gd name="connsiteX4" fmla="*/ 720000 w 1440000"/>
              <a:gd name="connsiteY4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>
                <a:moveTo>
                  <a:pt x="720000" y="0"/>
                </a:moveTo>
                <a:cubicBezTo>
                  <a:pt x="1117645" y="0"/>
                  <a:pt x="1440000" y="322355"/>
                  <a:pt x="1440000" y="720000"/>
                </a:cubicBezTo>
                <a:cubicBezTo>
                  <a:pt x="1440000" y="1117645"/>
                  <a:pt x="1117645" y="1440000"/>
                  <a:pt x="720000" y="1440000"/>
                </a:cubicBezTo>
                <a:cubicBezTo>
                  <a:pt x="322355" y="1440000"/>
                  <a:pt x="0" y="1117645"/>
                  <a:pt x="0" y="720000"/>
                </a:cubicBezTo>
                <a:cubicBezTo>
                  <a:pt x="0" y="322355"/>
                  <a:pt x="322355" y="0"/>
                  <a:pt x="720000" y="0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7" name="图片占位符 121"/>
          <p:cNvSpPr>
            <a:spLocks noGrp="1"/>
          </p:cNvSpPr>
          <p:nvPr>
            <p:ph type="pic" sz="quarter" idx="17"/>
          </p:nvPr>
        </p:nvSpPr>
        <p:spPr>
          <a:xfrm>
            <a:off x="3314062" y="3877774"/>
            <a:ext cx="1440000" cy="1440000"/>
          </a:xfrm>
          <a:custGeom>
            <a:avLst/>
            <a:gdLst>
              <a:gd name="connsiteX0" fmla="*/ 720000 w 1440000"/>
              <a:gd name="connsiteY0" fmla="*/ 0 h 1440000"/>
              <a:gd name="connsiteX1" fmla="*/ 1440000 w 1440000"/>
              <a:gd name="connsiteY1" fmla="*/ 720000 h 1440000"/>
              <a:gd name="connsiteX2" fmla="*/ 720000 w 1440000"/>
              <a:gd name="connsiteY2" fmla="*/ 1440000 h 1440000"/>
              <a:gd name="connsiteX3" fmla="*/ 0 w 1440000"/>
              <a:gd name="connsiteY3" fmla="*/ 720000 h 1440000"/>
              <a:gd name="connsiteX4" fmla="*/ 720000 w 1440000"/>
              <a:gd name="connsiteY4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>
                <a:moveTo>
                  <a:pt x="720000" y="0"/>
                </a:moveTo>
                <a:cubicBezTo>
                  <a:pt x="1117645" y="0"/>
                  <a:pt x="1440000" y="322355"/>
                  <a:pt x="1440000" y="720000"/>
                </a:cubicBezTo>
                <a:cubicBezTo>
                  <a:pt x="1440000" y="1117645"/>
                  <a:pt x="1117645" y="1440000"/>
                  <a:pt x="720000" y="1440000"/>
                </a:cubicBezTo>
                <a:cubicBezTo>
                  <a:pt x="322355" y="1440000"/>
                  <a:pt x="0" y="1117645"/>
                  <a:pt x="0" y="720000"/>
                </a:cubicBezTo>
                <a:cubicBezTo>
                  <a:pt x="0" y="322355"/>
                  <a:pt x="322355" y="0"/>
                  <a:pt x="720000" y="0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" name="图片 2" descr="卡通人物&#10;&#10;AI 生成的内容可能不正确。">
            <a:extLst>
              <a:ext uri="{FF2B5EF4-FFF2-40B4-BE49-F238E27FC236}">
                <a16:creationId xmlns:a16="http://schemas.microsoft.com/office/drawing/2014/main" id="{9CC88615-11CE-EDC8-49A5-D6B7D23BE5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50" y="122529"/>
            <a:ext cx="1943100" cy="611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0" y="812800"/>
            <a:ext cx="115189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 userDrawn="1"/>
        </p:nvSpPr>
        <p:spPr>
          <a:xfrm>
            <a:off x="566794" y="6525593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accent1"/>
                </a:solidFill>
                <a:latin typeface="+mn-ea"/>
                <a:ea typeface="+mn-ea"/>
              </a:rPr>
              <a:t>美美与共 知行合一</a:t>
            </a: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9057447" y="6525593"/>
            <a:ext cx="2595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 err="1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Minzu</a:t>
            </a:r>
            <a:r>
              <a:rPr lang="en-US" altLang="zh-CN" sz="1000" spc="300" dirty="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 University of China</a:t>
            </a:r>
            <a:endParaRPr lang="zh-CN" altLang="en-US" sz="1000" spc="300" dirty="0">
              <a:solidFill>
                <a:schemeClr val="accent1"/>
              </a:solidFill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4" name="标题 53"/>
          <p:cNvSpPr>
            <a:spLocks noGrp="1"/>
          </p:cNvSpPr>
          <p:nvPr userDrawn="1">
            <p:ph type="title" hasCustomPrompt="1"/>
          </p:nvPr>
        </p:nvSpPr>
        <p:spPr>
          <a:xfrm>
            <a:off x="942664" y="203792"/>
            <a:ext cx="7282912" cy="523220"/>
          </a:xfrm>
        </p:spPr>
        <p:txBody>
          <a:bodyPr bIns="0" anchor="b" anchorCtr="0">
            <a:normAutofit/>
          </a:bodyPr>
          <a:lstStyle>
            <a:lvl1pPr>
              <a:defRPr lang="zh-CN" altLang="en-US" sz="2800" b="0" kern="1200" spc="100" baseline="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单击此处输入标题</a:t>
            </a:r>
          </a:p>
        </p:txBody>
      </p:sp>
      <p:cxnSp>
        <p:nvCxnSpPr>
          <p:cNvPr id="53" name="直接连接符 52"/>
          <p:cNvCxnSpPr/>
          <p:nvPr userDrawn="1"/>
        </p:nvCxnSpPr>
        <p:spPr>
          <a:xfrm>
            <a:off x="660400" y="6485416"/>
            <a:ext cx="108585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"/>
            <a:ext cx="942376" cy="812800"/>
          </a:xfrm>
          <a:prstGeom prst="rect">
            <a:avLst/>
          </a:prstGeom>
        </p:spPr>
      </p:pic>
      <p:sp>
        <p:nvSpPr>
          <p:cNvPr id="108" name="图片占位符 24"/>
          <p:cNvSpPr>
            <a:spLocks noGrp="1"/>
          </p:cNvSpPr>
          <p:nvPr>
            <p:ph type="pic" sz="quarter" idx="14"/>
          </p:nvPr>
        </p:nvSpPr>
        <p:spPr>
          <a:xfrm>
            <a:off x="926456" y="1397795"/>
            <a:ext cx="3200401" cy="4629149"/>
          </a:xfrm>
          <a:custGeom>
            <a:avLst/>
            <a:gdLst>
              <a:gd name="connsiteX0" fmla="*/ 0 w 3200401"/>
              <a:gd name="connsiteY0" fmla="*/ 0 h 4629149"/>
              <a:gd name="connsiteX1" fmla="*/ 3200401 w 3200401"/>
              <a:gd name="connsiteY1" fmla="*/ 0 h 4629149"/>
              <a:gd name="connsiteX2" fmla="*/ 3200401 w 3200401"/>
              <a:gd name="connsiteY2" fmla="*/ 4629149 h 4629149"/>
              <a:gd name="connsiteX3" fmla="*/ 0 w 3200401"/>
              <a:gd name="connsiteY3" fmla="*/ 4629149 h 462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1" h="4629149">
                <a:moveTo>
                  <a:pt x="0" y="0"/>
                </a:moveTo>
                <a:lnTo>
                  <a:pt x="3200401" y="0"/>
                </a:lnTo>
                <a:lnTo>
                  <a:pt x="3200401" y="4629149"/>
                </a:lnTo>
                <a:lnTo>
                  <a:pt x="0" y="4629149"/>
                </a:lnTo>
                <a:close/>
              </a:path>
            </a:pathLst>
          </a:custGeom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" name="图片 1" descr="卡通人物&#10;&#10;AI 生成的内容可能不正确。">
            <a:extLst>
              <a:ext uri="{FF2B5EF4-FFF2-40B4-BE49-F238E27FC236}">
                <a16:creationId xmlns:a16="http://schemas.microsoft.com/office/drawing/2014/main" id="{246AAF89-4D37-73CC-49D1-BCE6064173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50" y="122529"/>
            <a:ext cx="1943100" cy="611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0" y="812800"/>
            <a:ext cx="115189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 userDrawn="1"/>
        </p:nvSpPr>
        <p:spPr>
          <a:xfrm>
            <a:off x="566794" y="6525593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accent1"/>
                </a:solidFill>
                <a:latin typeface="+mn-ea"/>
                <a:ea typeface="+mn-ea"/>
              </a:rPr>
              <a:t>美美与共 知行合一</a:t>
            </a: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9057447" y="6525593"/>
            <a:ext cx="2595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 err="1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Minzu</a:t>
            </a:r>
            <a:r>
              <a:rPr lang="en-US" altLang="zh-CN" sz="1000" spc="300" dirty="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 University of China</a:t>
            </a:r>
            <a:endParaRPr lang="zh-CN" altLang="en-US" sz="1000" spc="300" dirty="0">
              <a:solidFill>
                <a:schemeClr val="accent1"/>
              </a:solidFill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4" name="标题 53"/>
          <p:cNvSpPr>
            <a:spLocks noGrp="1"/>
          </p:cNvSpPr>
          <p:nvPr userDrawn="1">
            <p:ph type="title" hasCustomPrompt="1"/>
          </p:nvPr>
        </p:nvSpPr>
        <p:spPr>
          <a:xfrm>
            <a:off x="942664" y="203792"/>
            <a:ext cx="7282912" cy="523220"/>
          </a:xfrm>
        </p:spPr>
        <p:txBody>
          <a:bodyPr bIns="0" anchor="b" anchorCtr="0">
            <a:normAutofit/>
          </a:bodyPr>
          <a:lstStyle>
            <a:lvl1pPr>
              <a:defRPr lang="zh-CN" altLang="en-US" sz="2800" b="0" kern="1200" spc="100" baseline="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单击此处输入标题</a:t>
            </a:r>
          </a:p>
        </p:txBody>
      </p:sp>
      <p:cxnSp>
        <p:nvCxnSpPr>
          <p:cNvPr id="53" name="直接连接符 52"/>
          <p:cNvCxnSpPr/>
          <p:nvPr userDrawn="1"/>
        </p:nvCxnSpPr>
        <p:spPr>
          <a:xfrm>
            <a:off x="660400" y="6485416"/>
            <a:ext cx="108585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"/>
            <a:ext cx="942376" cy="812800"/>
          </a:xfrm>
          <a:prstGeom prst="rect">
            <a:avLst/>
          </a:prstGeom>
        </p:spPr>
      </p:pic>
      <p:sp>
        <p:nvSpPr>
          <p:cNvPr id="108" name="图片占位符 13"/>
          <p:cNvSpPr>
            <a:spLocks noGrp="1"/>
          </p:cNvSpPr>
          <p:nvPr>
            <p:ph type="pic" sz="quarter" idx="14"/>
          </p:nvPr>
        </p:nvSpPr>
        <p:spPr>
          <a:xfrm>
            <a:off x="304800" y="913582"/>
            <a:ext cx="1498600" cy="1498600"/>
          </a:xfrm>
          <a:custGeom>
            <a:avLst/>
            <a:gdLst>
              <a:gd name="connsiteX0" fmla="*/ 749300 w 1498600"/>
              <a:gd name="connsiteY0" fmla="*/ 0 h 1498600"/>
              <a:gd name="connsiteX1" fmla="*/ 1498600 w 1498600"/>
              <a:gd name="connsiteY1" fmla="*/ 749300 h 1498600"/>
              <a:gd name="connsiteX2" fmla="*/ 749300 w 1498600"/>
              <a:gd name="connsiteY2" fmla="*/ 1498600 h 1498600"/>
              <a:gd name="connsiteX3" fmla="*/ 0 w 1498600"/>
              <a:gd name="connsiteY3" fmla="*/ 749300 h 1498600"/>
              <a:gd name="connsiteX4" fmla="*/ 749300 w 1498600"/>
              <a:gd name="connsiteY4" fmla="*/ 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600" h="1498600">
                <a:moveTo>
                  <a:pt x="749300" y="0"/>
                </a:moveTo>
                <a:cubicBezTo>
                  <a:pt x="1163127" y="0"/>
                  <a:pt x="1498600" y="335473"/>
                  <a:pt x="1498600" y="749300"/>
                </a:cubicBezTo>
                <a:cubicBezTo>
                  <a:pt x="1498600" y="1163127"/>
                  <a:pt x="1163127" y="1498600"/>
                  <a:pt x="749300" y="1498600"/>
                </a:cubicBezTo>
                <a:cubicBezTo>
                  <a:pt x="335473" y="1498600"/>
                  <a:pt x="0" y="1163127"/>
                  <a:pt x="0" y="749300"/>
                </a:cubicBezTo>
                <a:cubicBezTo>
                  <a:pt x="0" y="335473"/>
                  <a:pt x="335473" y="0"/>
                  <a:pt x="749300" y="0"/>
                </a:cubicBezTo>
                <a:close/>
              </a:path>
            </a:pathLst>
          </a:custGeom>
          <a:ln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9" name="图片占位符 15"/>
          <p:cNvSpPr>
            <a:spLocks noGrp="1"/>
          </p:cNvSpPr>
          <p:nvPr>
            <p:ph type="pic" sz="quarter" idx="15"/>
          </p:nvPr>
        </p:nvSpPr>
        <p:spPr>
          <a:xfrm>
            <a:off x="3297766" y="913582"/>
            <a:ext cx="1498600" cy="1498600"/>
          </a:xfrm>
          <a:custGeom>
            <a:avLst/>
            <a:gdLst>
              <a:gd name="connsiteX0" fmla="*/ 749300 w 1498600"/>
              <a:gd name="connsiteY0" fmla="*/ 0 h 1498600"/>
              <a:gd name="connsiteX1" fmla="*/ 1498600 w 1498600"/>
              <a:gd name="connsiteY1" fmla="*/ 749300 h 1498600"/>
              <a:gd name="connsiteX2" fmla="*/ 749300 w 1498600"/>
              <a:gd name="connsiteY2" fmla="*/ 1498600 h 1498600"/>
              <a:gd name="connsiteX3" fmla="*/ 0 w 1498600"/>
              <a:gd name="connsiteY3" fmla="*/ 749300 h 1498600"/>
              <a:gd name="connsiteX4" fmla="*/ 749300 w 1498600"/>
              <a:gd name="connsiteY4" fmla="*/ 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600" h="1498600">
                <a:moveTo>
                  <a:pt x="749300" y="0"/>
                </a:moveTo>
                <a:cubicBezTo>
                  <a:pt x="1163127" y="0"/>
                  <a:pt x="1498600" y="335473"/>
                  <a:pt x="1498600" y="749300"/>
                </a:cubicBezTo>
                <a:cubicBezTo>
                  <a:pt x="1498600" y="1163127"/>
                  <a:pt x="1163127" y="1498600"/>
                  <a:pt x="749300" y="1498600"/>
                </a:cubicBezTo>
                <a:cubicBezTo>
                  <a:pt x="335473" y="1498600"/>
                  <a:pt x="0" y="1163127"/>
                  <a:pt x="0" y="749300"/>
                </a:cubicBezTo>
                <a:cubicBezTo>
                  <a:pt x="0" y="335473"/>
                  <a:pt x="335473" y="0"/>
                  <a:pt x="749300" y="0"/>
                </a:cubicBezTo>
                <a:close/>
              </a:path>
            </a:pathLst>
          </a:custGeom>
          <a:ln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0" name="图片占位符 16"/>
          <p:cNvSpPr>
            <a:spLocks noGrp="1"/>
          </p:cNvSpPr>
          <p:nvPr>
            <p:ph type="pic" sz="quarter" idx="16"/>
          </p:nvPr>
        </p:nvSpPr>
        <p:spPr>
          <a:xfrm>
            <a:off x="6290732" y="913582"/>
            <a:ext cx="1498600" cy="1498600"/>
          </a:xfrm>
          <a:custGeom>
            <a:avLst/>
            <a:gdLst>
              <a:gd name="connsiteX0" fmla="*/ 749300 w 1498600"/>
              <a:gd name="connsiteY0" fmla="*/ 0 h 1498600"/>
              <a:gd name="connsiteX1" fmla="*/ 1498600 w 1498600"/>
              <a:gd name="connsiteY1" fmla="*/ 749300 h 1498600"/>
              <a:gd name="connsiteX2" fmla="*/ 749300 w 1498600"/>
              <a:gd name="connsiteY2" fmla="*/ 1498600 h 1498600"/>
              <a:gd name="connsiteX3" fmla="*/ 0 w 1498600"/>
              <a:gd name="connsiteY3" fmla="*/ 749300 h 1498600"/>
              <a:gd name="connsiteX4" fmla="*/ 749300 w 1498600"/>
              <a:gd name="connsiteY4" fmla="*/ 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600" h="1498600">
                <a:moveTo>
                  <a:pt x="749300" y="0"/>
                </a:moveTo>
                <a:cubicBezTo>
                  <a:pt x="1163127" y="0"/>
                  <a:pt x="1498600" y="335473"/>
                  <a:pt x="1498600" y="749300"/>
                </a:cubicBezTo>
                <a:cubicBezTo>
                  <a:pt x="1498600" y="1163127"/>
                  <a:pt x="1163127" y="1498600"/>
                  <a:pt x="749300" y="1498600"/>
                </a:cubicBezTo>
                <a:cubicBezTo>
                  <a:pt x="335473" y="1498600"/>
                  <a:pt x="0" y="1163127"/>
                  <a:pt x="0" y="749300"/>
                </a:cubicBezTo>
                <a:cubicBezTo>
                  <a:pt x="0" y="335473"/>
                  <a:pt x="335473" y="0"/>
                  <a:pt x="749300" y="0"/>
                </a:cubicBezTo>
                <a:close/>
              </a:path>
            </a:pathLst>
          </a:custGeom>
          <a:ln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1" name="图片占位符 17"/>
          <p:cNvSpPr>
            <a:spLocks noGrp="1"/>
          </p:cNvSpPr>
          <p:nvPr>
            <p:ph type="pic" sz="quarter" idx="17"/>
          </p:nvPr>
        </p:nvSpPr>
        <p:spPr>
          <a:xfrm>
            <a:off x="9283699" y="913582"/>
            <a:ext cx="1498600" cy="1498600"/>
          </a:xfrm>
          <a:custGeom>
            <a:avLst/>
            <a:gdLst>
              <a:gd name="connsiteX0" fmla="*/ 749300 w 1498600"/>
              <a:gd name="connsiteY0" fmla="*/ 0 h 1498600"/>
              <a:gd name="connsiteX1" fmla="*/ 1498600 w 1498600"/>
              <a:gd name="connsiteY1" fmla="*/ 749300 h 1498600"/>
              <a:gd name="connsiteX2" fmla="*/ 749300 w 1498600"/>
              <a:gd name="connsiteY2" fmla="*/ 1498600 h 1498600"/>
              <a:gd name="connsiteX3" fmla="*/ 0 w 1498600"/>
              <a:gd name="connsiteY3" fmla="*/ 749300 h 1498600"/>
              <a:gd name="connsiteX4" fmla="*/ 749300 w 1498600"/>
              <a:gd name="connsiteY4" fmla="*/ 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600" h="1498600">
                <a:moveTo>
                  <a:pt x="749300" y="0"/>
                </a:moveTo>
                <a:cubicBezTo>
                  <a:pt x="1163127" y="0"/>
                  <a:pt x="1498600" y="335473"/>
                  <a:pt x="1498600" y="749300"/>
                </a:cubicBezTo>
                <a:cubicBezTo>
                  <a:pt x="1498600" y="1163127"/>
                  <a:pt x="1163127" y="1498600"/>
                  <a:pt x="749300" y="1498600"/>
                </a:cubicBezTo>
                <a:cubicBezTo>
                  <a:pt x="335473" y="1498600"/>
                  <a:pt x="0" y="1163127"/>
                  <a:pt x="0" y="749300"/>
                </a:cubicBezTo>
                <a:cubicBezTo>
                  <a:pt x="0" y="335473"/>
                  <a:pt x="335473" y="0"/>
                  <a:pt x="749300" y="0"/>
                </a:cubicBezTo>
                <a:close/>
              </a:path>
            </a:pathLst>
          </a:custGeom>
          <a:ln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2" name="图片占位符 18"/>
          <p:cNvSpPr>
            <a:spLocks noGrp="1"/>
          </p:cNvSpPr>
          <p:nvPr>
            <p:ph type="pic" sz="quarter" idx="18"/>
          </p:nvPr>
        </p:nvSpPr>
        <p:spPr>
          <a:xfrm>
            <a:off x="304800" y="3783782"/>
            <a:ext cx="1498600" cy="1498600"/>
          </a:xfrm>
          <a:custGeom>
            <a:avLst/>
            <a:gdLst>
              <a:gd name="connsiteX0" fmla="*/ 749300 w 1498600"/>
              <a:gd name="connsiteY0" fmla="*/ 0 h 1498600"/>
              <a:gd name="connsiteX1" fmla="*/ 1498600 w 1498600"/>
              <a:gd name="connsiteY1" fmla="*/ 749300 h 1498600"/>
              <a:gd name="connsiteX2" fmla="*/ 749300 w 1498600"/>
              <a:gd name="connsiteY2" fmla="*/ 1498600 h 1498600"/>
              <a:gd name="connsiteX3" fmla="*/ 0 w 1498600"/>
              <a:gd name="connsiteY3" fmla="*/ 749300 h 1498600"/>
              <a:gd name="connsiteX4" fmla="*/ 749300 w 1498600"/>
              <a:gd name="connsiteY4" fmla="*/ 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600" h="1498600">
                <a:moveTo>
                  <a:pt x="749300" y="0"/>
                </a:moveTo>
                <a:cubicBezTo>
                  <a:pt x="1163127" y="0"/>
                  <a:pt x="1498600" y="335473"/>
                  <a:pt x="1498600" y="749300"/>
                </a:cubicBezTo>
                <a:cubicBezTo>
                  <a:pt x="1498600" y="1163127"/>
                  <a:pt x="1163127" y="1498600"/>
                  <a:pt x="749300" y="1498600"/>
                </a:cubicBezTo>
                <a:cubicBezTo>
                  <a:pt x="335473" y="1498600"/>
                  <a:pt x="0" y="1163127"/>
                  <a:pt x="0" y="749300"/>
                </a:cubicBezTo>
                <a:cubicBezTo>
                  <a:pt x="0" y="335473"/>
                  <a:pt x="335473" y="0"/>
                  <a:pt x="749300" y="0"/>
                </a:cubicBezTo>
                <a:close/>
              </a:path>
            </a:pathLst>
          </a:custGeom>
          <a:ln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3" name="图片占位符 19"/>
          <p:cNvSpPr>
            <a:spLocks noGrp="1"/>
          </p:cNvSpPr>
          <p:nvPr>
            <p:ph type="pic" sz="quarter" idx="19"/>
          </p:nvPr>
        </p:nvSpPr>
        <p:spPr>
          <a:xfrm>
            <a:off x="3297766" y="3783782"/>
            <a:ext cx="1498600" cy="1498600"/>
          </a:xfrm>
          <a:custGeom>
            <a:avLst/>
            <a:gdLst>
              <a:gd name="connsiteX0" fmla="*/ 749300 w 1498600"/>
              <a:gd name="connsiteY0" fmla="*/ 0 h 1498600"/>
              <a:gd name="connsiteX1" fmla="*/ 1498600 w 1498600"/>
              <a:gd name="connsiteY1" fmla="*/ 749300 h 1498600"/>
              <a:gd name="connsiteX2" fmla="*/ 749300 w 1498600"/>
              <a:gd name="connsiteY2" fmla="*/ 1498600 h 1498600"/>
              <a:gd name="connsiteX3" fmla="*/ 0 w 1498600"/>
              <a:gd name="connsiteY3" fmla="*/ 749300 h 1498600"/>
              <a:gd name="connsiteX4" fmla="*/ 749300 w 1498600"/>
              <a:gd name="connsiteY4" fmla="*/ 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600" h="1498600">
                <a:moveTo>
                  <a:pt x="749300" y="0"/>
                </a:moveTo>
                <a:cubicBezTo>
                  <a:pt x="1163127" y="0"/>
                  <a:pt x="1498600" y="335473"/>
                  <a:pt x="1498600" y="749300"/>
                </a:cubicBezTo>
                <a:cubicBezTo>
                  <a:pt x="1498600" y="1163127"/>
                  <a:pt x="1163127" y="1498600"/>
                  <a:pt x="749300" y="1498600"/>
                </a:cubicBezTo>
                <a:cubicBezTo>
                  <a:pt x="335473" y="1498600"/>
                  <a:pt x="0" y="1163127"/>
                  <a:pt x="0" y="749300"/>
                </a:cubicBezTo>
                <a:cubicBezTo>
                  <a:pt x="0" y="335473"/>
                  <a:pt x="335473" y="0"/>
                  <a:pt x="749300" y="0"/>
                </a:cubicBezTo>
                <a:close/>
              </a:path>
            </a:pathLst>
          </a:custGeom>
          <a:ln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4" name="图片占位符 20"/>
          <p:cNvSpPr>
            <a:spLocks noGrp="1"/>
          </p:cNvSpPr>
          <p:nvPr>
            <p:ph type="pic" sz="quarter" idx="20"/>
          </p:nvPr>
        </p:nvSpPr>
        <p:spPr>
          <a:xfrm>
            <a:off x="6290732" y="3783782"/>
            <a:ext cx="1498600" cy="1498600"/>
          </a:xfrm>
          <a:custGeom>
            <a:avLst/>
            <a:gdLst>
              <a:gd name="connsiteX0" fmla="*/ 749300 w 1498600"/>
              <a:gd name="connsiteY0" fmla="*/ 0 h 1498600"/>
              <a:gd name="connsiteX1" fmla="*/ 1498600 w 1498600"/>
              <a:gd name="connsiteY1" fmla="*/ 749300 h 1498600"/>
              <a:gd name="connsiteX2" fmla="*/ 749300 w 1498600"/>
              <a:gd name="connsiteY2" fmla="*/ 1498600 h 1498600"/>
              <a:gd name="connsiteX3" fmla="*/ 0 w 1498600"/>
              <a:gd name="connsiteY3" fmla="*/ 749300 h 1498600"/>
              <a:gd name="connsiteX4" fmla="*/ 749300 w 1498600"/>
              <a:gd name="connsiteY4" fmla="*/ 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600" h="1498600">
                <a:moveTo>
                  <a:pt x="749300" y="0"/>
                </a:moveTo>
                <a:cubicBezTo>
                  <a:pt x="1163127" y="0"/>
                  <a:pt x="1498600" y="335473"/>
                  <a:pt x="1498600" y="749300"/>
                </a:cubicBezTo>
                <a:cubicBezTo>
                  <a:pt x="1498600" y="1163127"/>
                  <a:pt x="1163127" y="1498600"/>
                  <a:pt x="749300" y="1498600"/>
                </a:cubicBezTo>
                <a:cubicBezTo>
                  <a:pt x="335473" y="1498600"/>
                  <a:pt x="0" y="1163127"/>
                  <a:pt x="0" y="749300"/>
                </a:cubicBezTo>
                <a:cubicBezTo>
                  <a:pt x="0" y="335473"/>
                  <a:pt x="335473" y="0"/>
                  <a:pt x="749300" y="0"/>
                </a:cubicBezTo>
                <a:close/>
              </a:path>
            </a:pathLst>
          </a:custGeom>
          <a:ln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5" name="图片占位符 21"/>
          <p:cNvSpPr>
            <a:spLocks noGrp="1"/>
          </p:cNvSpPr>
          <p:nvPr>
            <p:ph type="pic" sz="quarter" idx="21"/>
          </p:nvPr>
        </p:nvSpPr>
        <p:spPr>
          <a:xfrm>
            <a:off x="9283699" y="3783782"/>
            <a:ext cx="1498600" cy="1498600"/>
          </a:xfrm>
          <a:custGeom>
            <a:avLst/>
            <a:gdLst>
              <a:gd name="connsiteX0" fmla="*/ 749300 w 1498600"/>
              <a:gd name="connsiteY0" fmla="*/ 0 h 1498600"/>
              <a:gd name="connsiteX1" fmla="*/ 1498600 w 1498600"/>
              <a:gd name="connsiteY1" fmla="*/ 749300 h 1498600"/>
              <a:gd name="connsiteX2" fmla="*/ 749300 w 1498600"/>
              <a:gd name="connsiteY2" fmla="*/ 1498600 h 1498600"/>
              <a:gd name="connsiteX3" fmla="*/ 0 w 1498600"/>
              <a:gd name="connsiteY3" fmla="*/ 749300 h 1498600"/>
              <a:gd name="connsiteX4" fmla="*/ 749300 w 1498600"/>
              <a:gd name="connsiteY4" fmla="*/ 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600" h="1498600">
                <a:moveTo>
                  <a:pt x="749300" y="0"/>
                </a:moveTo>
                <a:cubicBezTo>
                  <a:pt x="1163127" y="0"/>
                  <a:pt x="1498600" y="335473"/>
                  <a:pt x="1498600" y="749300"/>
                </a:cubicBezTo>
                <a:cubicBezTo>
                  <a:pt x="1498600" y="1163127"/>
                  <a:pt x="1163127" y="1498600"/>
                  <a:pt x="749300" y="1498600"/>
                </a:cubicBezTo>
                <a:cubicBezTo>
                  <a:pt x="335473" y="1498600"/>
                  <a:pt x="0" y="1163127"/>
                  <a:pt x="0" y="749300"/>
                </a:cubicBezTo>
                <a:cubicBezTo>
                  <a:pt x="0" y="335473"/>
                  <a:pt x="335473" y="0"/>
                  <a:pt x="749300" y="0"/>
                </a:cubicBezTo>
                <a:close/>
              </a:path>
            </a:pathLst>
          </a:custGeom>
          <a:ln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" name="图片 2" descr="卡通人物&#10;&#10;AI 生成的内容可能不正确。">
            <a:extLst>
              <a:ext uri="{FF2B5EF4-FFF2-40B4-BE49-F238E27FC236}">
                <a16:creationId xmlns:a16="http://schemas.microsoft.com/office/drawing/2014/main" id="{6150BC91-9A7E-B6FA-120F-9CBE65C30C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50" y="122529"/>
            <a:ext cx="1943100" cy="611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A4B7-F659-4F90-BC49-5D1E1F27DBA9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BC21-56A7-4259-9FCC-E9E7CBD795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597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973E886-DE44-40B2-9298-ECBB239BA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80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3527000A-B7C3-5B0B-EABA-913E9EEFC8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4810" y="174964"/>
            <a:ext cx="6223539" cy="6220073"/>
          </a:xfrm>
          <a:prstGeom prst="rect">
            <a:avLst/>
          </a:prstGeom>
        </p:spPr>
      </p:pic>
      <p:pic>
        <p:nvPicPr>
          <p:cNvPr id="5" name="图片 4" descr="徽标&#10;&#10;AI 生成的内容可能不正确。">
            <a:extLst>
              <a:ext uri="{FF2B5EF4-FFF2-40B4-BE49-F238E27FC236}">
                <a16:creationId xmlns:a16="http://schemas.microsoft.com/office/drawing/2014/main" id="{5BA18237-D15A-E019-DE06-D1D4195C6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460" y="30964"/>
            <a:ext cx="6542679" cy="6539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0" y="812800"/>
            <a:ext cx="115189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 userDrawn="1"/>
        </p:nvSpPr>
        <p:spPr>
          <a:xfrm>
            <a:off x="566794" y="6525593"/>
            <a:ext cx="1944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accent1"/>
                </a:solidFill>
                <a:latin typeface="+mn-ea"/>
                <a:ea typeface="+mn-ea"/>
              </a:rPr>
              <a:t>自强弘毅 求是拓新</a:t>
            </a: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9850933" y="6525593"/>
            <a:ext cx="18020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Wuhan University</a:t>
            </a:r>
            <a:endParaRPr lang="zh-CN" altLang="en-US" sz="1000" spc="300" dirty="0">
              <a:solidFill>
                <a:schemeClr val="accent1"/>
              </a:solidFill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4" name="标题 53"/>
          <p:cNvSpPr>
            <a:spLocks noGrp="1"/>
          </p:cNvSpPr>
          <p:nvPr userDrawn="1">
            <p:ph type="title" hasCustomPrompt="1"/>
          </p:nvPr>
        </p:nvSpPr>
        <p:spPr>
          <a:xfrm>
            <a:off x="942664" y="203792"/>
            <a:ext cx="7282912" cy="523220"/>
          </a:xfrm>
        </p:spPr>
        <p:txBody>
          <a:bodyPr bIns="0" anchor="b" anchorCtr="0">
            <a:normAutofit/>
          </a:bodyPr>
          <a:lstStyle>
            <a:lvl1pPr>
              <a:defRPr lang="zh-CN" altLang="en-US" sz="2800" b="0" kern="1200" spc="100" baseline="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单击此处输入标题</a:t>
            </a:r>
          </a:p>
        </p:txBody>
      </p:sp>
      <p:cxnSp>
        <p:nvCxnSpPr>
          <p:cNvPr id="53" name="直接连接符 52"/>
          <p:cNvCxnSpPr/>
          <p:nvPr userDrawn="1"/>
        </p:nvCxnSpPr>
        <p:spPr>
          <a:xfrm>
            <a:off x="660400" y="6485416"/>
            <a:ext cx="108585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"/>
            <a:ext cx="942376" cy="812800"/>
          </a:xfrm>
          <a:prstGeom prst="rect">
            <a:avLst/>
          </a:prstGeom>
        </p:spPr>
      </p:pic>
      <p:sp>
        <p:nvSpPr>
          <p:cNvPr id="51" name="矩形 50"/>
          <p:cNvSpPr/>
          <p:nvPr userDrawn="1"/>
        </p:nvSpPr>
        <p:spPr>
          <a:xfrm>
            <a:off x="660400" y="1899000"/>
            <a:ext cx="10858500" cy="3060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0" tIns="36000" rIns="540000" bIns="36000" rtlCol="0" anchor="ctr"/>
          <a:lstStyle/>
          <a:p>
            <a:pPr indent="457200" algn="just">
              <a:lnSpc>
                <a:spcPct val="150000"/>
              </a:lnSpc>
            </a:pPr>
            <a:endParaRPr lang="zh-CN" altLang="en-US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图片占位符 57"/>
          <p:cNvSpPr>
            <a:spLocks noGrp="1"/>
          </p:cNvSpPr>
          <p:nvPr>
            <p:ph type="pic" sz="quarter" idx="13"/>
          </p:nvPr>
        </p:nvSpPr>
        <p:spPr>
          <a:xfrm>
            <a:off x="660400" y="1752600"/>
            <a:ext cx="3352800" cy="3352800"/>
          </a:xfrm>
          <a:custGeom>
            <a:avLst/>
            <a:gdLst>
              <a:gd name="connsiteX0" fmla="*/ 139711 w 3352800"/>
              <a:gd name="connsiteY0" fmla="*/ 0 h 3352800"/>
              <a:gd name="connsiteX1" fmla="*/ 3213089 w 3352800"/>
              <a:gd name="connsiteY1" fmla="*/ 0 h 3352800"/>
              <a:gd name="connsiteX2" fmla="*/ 3352800 w 3352800"/>
              <a:gd name="connsiteY2" fmla="*/ 139711 h 3352800"/>
              <a:gd name="connsiteX3" fmla="*/ 3352800 w 3352800"/>
              <a:gd name="connsiteY3" fmla="*/ 3213089 h 3352800"/>
              <a:gd name="connsiteX4" fmla="*/ 3213089 w 3352800"/>
              <a:gd name="connsiteY4" fmla="*/ 3352800 h 3352800"/>
              <a:gd name="connsiteX5" fmla="*/ 139711 w 3352800"/>
              <a:gd name="connsiteY5" fmla="*/ 3352800 h 3352800"/>
              <a:gd name="connsiteX6" fmla="*/ 0 w 3352800"/>
              <a:gd name="connsiteY6" fmla="*/ 3213089 h 3352800"/>
              <a:gd name="connsiteX7" fmla="*/ 0 w 3352800"/>
              <a:gd name="connsiteY7" fmla="*/ 139711 h 3352800"/>
              <a:gd name="connsiteX8" fmla="*/ 139711 w 3352800"/>
              <a:gd name="connsiteY8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2800" h="3352800">
                <a:moveTo>
                  <a:pt x="139711" y="0"/>
                </a:moveTo>
                <a:lnTo>
                  <a:pt x="3213089" y="0"/>
                </a:lnTo>
                <a:cubicBezTo>
                  <a:pt x="3290249" y="0"/>
                  <a:pt x="3352800" y="62551"/>
                  <a:pt x="3352800" y="139711"/>
                </a:cubicBezTo>
                <a:lnTo>
                  <a:pt x="3352800" y="3213089"/>
                </a:lnTo>
                <a:cubicBezTo>
                  <a:pt x="3352800" y="3290249"/>
                  <a:pt x="3290249" y="3352800"/>
                  <a:pt x="3213089" y="3352800"/>
                </a:cubicBezTo>
                <a:lnTo>
                  <a:pt x="139711" y="3352800"/>
                </a:lnTo>
                <a:cubicBezTo>
                  <a:pt x="62551" y="3352800"/>
                  <a:pt x="0" y="3290249"/>
                  <a:pt x="0" y="3213089"/>
                </a:cubicBezTo>
                <a:lnTo>
                  <a:pt x="0" y="139711"/>
                </a:lnTo>
                <a:cubicBezTo>
                  <a:pt x="0" y="62551"/>
                  <a:pt x="62551" y="0"/>
                  <a:pt x="139711" y="0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11201400" y="1899000"/>
            <a:ext cx="317500" cy="306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卡通人物&#10;&#10;AI 生成的内容可能不正确。">
            <a:extLst>
              <a:ext uri="{FF2B5EF4-FFF2-40B4-BE49-F238E27FC236}">
                <a16:creationId xmlns:a16="http://schemas.microsoft.com/office/drawing/2014/main" id="{DB079665-75EE-27C0-4189-CE7FFA2BD4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50" y="122529"/>
            <a:ext cx="1943100" cy="611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0" y="812800"/>
            <a:ext cx="115189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 userDrawn="1"/>
        </p:nvSpPr>
        <p:spPr>
          <a:xfrm>
            <a:off x="566794" y="6525593"/>
            <a:ext cx="1944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accent1"/>
                </a:solidFill>
                <a:latin typeface="+mn-ea"/>
                <a:ea typeface="+mn-ea"/>
              </a:rPr>
              <a:t>自强弘毅 求是拓新</a:t>
            </a: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9850933" y="6525593"/>
            <a:ext cx="18020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Wuhan University</a:t>
            </a:r>
            <a:endParaRPr lang="zh-CN" altLang="en-US" sz="1000" spc="300" dirty="0">
              <a:solidFill>
                <a:schemeClr val="accent1"/>
              </a:solidFill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4" name="标题 53"/>
          <p:cNvSpPr>
            <a:spLocks noGrp="1"/>
          </p:cNvSpPr>
          <p:nvPr userDrawn="1">
            <p:ph type="title" hasCustomPrompt="1"/>
          </p:nvPr>
        </p:nvSpPr>
        <p:spPr>
          <a:xfrm>
            <a:off x="942664" y="203792"/>
            <a:ext cx="7282912" cy="523220"/>
          </a:xfrm>
        </p:spPr>
        <p:txBody>
          <a:bodyPr bIns="0" anchor="b" anchorCtr="0">
            <a:normAutofit/>
          </a:bodyPr>
          <a:lstStyle>
            <a:lvl1pPr>
              <a:defRPr lang="zh-CN" altLang="en-US" sz="2800" b="0" kern="1200" spc="100" baseline="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单击此处输入标题</a:t>
            </a:r>
          </a:p>
        </p:txBody>
      </p:sp>
      <p:cxnSp>
        <p:nvCxnSpPr>
          <p:cNvPr id="53" name="直接连接符 52"/>
          <p:cNvCxnSpPr/>
          <p:nvPr userDrawn="1"/>
        </p:nvCxnSpPr>
        <p:spPr>
          <a:xfrm>
            <a:off x="660400" y="6485416"/>
            <a:ext cx="108585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"/>
            <a:ext cx="942376" cy="812800"/>
          </a:xfrm>
          <a:prstGeom prst="rect">
            <a:avLst/>
          </a:prstGeom>
        </p:spPr>
      </p:pic>
      <p:sp>
        <p:nvSpPr>
          <p:cNvPr id="51" name="矩形 50"/>
          <p:cNvSpPr/>
          <p:nvPr userDrawn="1"/>
        </p:nvSpPr>
        <p:spPr>
          <a:xfrm>
            <a:off x="660400" y="1547230"/>
            <a:ext cx="10858500" cy="20253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0" tIns="36000" rIns="540000" bIns="36000" rtlCol="0" anchor="ctr"/>
          <a:lstStyle/>
          <a:p>
            <a:pPr indent="457200" algn="just">
              <a:lnSpc>
                <a:spcPct val="150000"/>
              </a:lnSpc>
            </a:pPr>
            <a:endParaRPr lang="zh-CN" altLang="en-US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矩形 57"/>
          <p:cNvSpPr/>
          <p:nvPr userDrawn="1"/>
        </p:nvSpPr>
        <p:spPr>
          <a:xfrm>
            <a:off x="660400" y="4036780"/>
            <a:ext cx="10858500" cy="20253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36000" rIns="2520000" bIns="36000" rtlCol="0" anchor="ctr"/>
          <a:lstStyle/>
          <a:p>
            <a:pPr indent="457200" algn="just">
              <a:lnSpc>
                <a:spcPct val="150000"/>
              </a:lnSpc>
            </a:pPr>
            <a:endParaRPr lang="zh-CN" altLang="en-US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3" name="图片占位符 105"/>
          <p:cNvSpPr>
            <a:spLocks noGrp="1"/>
          </p:cNvSpPr>
          <p:nvPr>
            <p:ph type="pic" sz="quarter" idx="13"/>
          </p:nvPr>
        </p:nvSpPr>
        <p:spPr>
          <a:xfrm>
            <a:off x="660400" y="1400830"/>
            <a:ext cx="2343150" cy="2343150"/>
          </a:xfrm>
          <a:custGeom>
            <a:avLst/>
            <a:gdLst>
              <a:gd name="connsiteX0" fmla="*/ 97639 w 2343150"/>
              <a:gd name="connsiteY0" fmla="*/ 0 h 2343150"/>
              <a:gd name="connsiteX1" fmla="*/ 2245511 w 2343150"/>
              <a:gd name="connsiteY1" fmla="*/ 0 h 2343150"/>
              <a:gd name="connsiteX2" fmla="*/ 2343150 w 2343150"/>
              <a:gd name="connsiteY2" fmla="*/ 97639 h 2343150"/>
              <a:gd name="connsiteX3" fmla="*/ 2343150 w 2343150"/>
              <a:gd name="connsiteY3" fmla="*/ 2245511 h 2343150"/>
              <a:gd name="connsiteX4" fmla="*/ 2245511 w 2343150"/>
              <a:gd name="connsiteY4" fmla="*/ 2343150 h 2343150"/>
              <a:gd name="connsiteX5" fmla="*/ 97639 w 2343150"/>
              <a:gd name="connsiteY5" fmla="*/ 2343150 h 2343150"/>
              <a:gd name="connsiteX6" fmla="*/ 0 w 2343150"/>
              <a:gd name="connsiteY6" fmla="*/ 2245511 h 2343150"/>
              <a:gd name="connsiteX7" fmla="*/ 0 w 2343150"/>
              <a:gd name="connsiteY7" fmla="*/ 97639 h 2343150"/>
              <a:gd name="connsiteX8" fmla="*/ 97639 w 2343150"/>
              <a:gd name="connsiteY8" fmla="*/ 0 h 234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50" h="2343150">
                <a:moveTo>
                  <a:pt x="97639" y="0"/>
                </a:moveTo>
                <a:lnTo>
                  <a:pt x="2245511" y="0"/>
                </a:lnTo>
                <a:cubicBezTo>
                  <a:pt x="2299436" y="0"/>
                  <a:pt x="2343150" y="43714"/>
                  <a:pt x="2343150" y="97639"/>
                </a:cubicBezTo>
                <a:lnTo>
                  <a:pt x="2343150" y="2245511"/>
                </a:lnTo>
                <a:cubicBezTo>
                  <a:pt x="2343150" y="2299436"/>
                  <a:pt x="2299436" y="2343150"/>
                  <a:pt x="2245511" y="2343150"/>
                </a:cubicBezTo>
                <a:lnTo>
                  <a:pt x="97639" y="2343150"/>
                </a:lnTo>
                <a:cubicBezTo>
                  <a:pt x="43714" y="2343150"/>
                  <a:pt x="0" y="2299436"/>
                  <a:pt x="0" y="2245511"/>
                </a:cubicBezTo>
                <a:lnTo>
                  <a:pt x="0" y="97639"/>
                </a:lnTo>
                <a:cubicBezTo>
                  <a:pt x="0" y="43714"/>
                  <a:pt x="43714" y="0"/>
                  <a:pt x="97639" y="0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4" name="图片占位符 106"/>
          <p:cNvSpPr>
            <a:spLocks noGrp="1"/>
          </p:cNvSpPr>
          <p:nvPr>
            <p:ph type="pic" sz="quarter" idx="14"/>
          </p:nvPr>
        </p:nvSpPr>
        <p:spPr>
          <a:xfrm>
            <a:off x="9175750" y="3890380"/>
            <a:ext cx="2343150" cy="2343150"/>
          </a:xfrm>
          <a:custGeom>
            <a:avLst/>
            <a:gdLst>
              <a:gd name="connsiteX0" fmla="*/ 97639 w 2343150"/>
              <a:gd name="connsiteY0" fmla="*/ 0 h 2343150"/>
              <a:gd name="connsiteX1" fmla="*/ 2245511 w 2343150"/>
              <a:gd name="connsiteY1" fmla="*/ 0 h 2343150"/>
              <a:gd name="connsiteX2" fmla="*/ 2343150 w 2343150"/>
              <a:gd name="connsiteY2" fmla="*/ 97639 h 2343150"/>
              <a:gd name="connsiteX3" fmla="*/ 2343150 w 2343150"/>
              <a:gd name="connsiteY3" fmla="*/ 2245511 h 2343150"/>
              <a:gd name="connsiteX4" fmla="*/ 2245511 w 2343150"/>
              <a:gd name="connsiteY4" fmla="*/ 2343150 h 2343150"/>
              <a:gd name="connsiteX5" fmla="*/ 97639 w 2343150"/>
              <a:gd name="connsiteY5" fmla="*/ 2343150 h 2343150"/>
              <a:gd name="connsiteX6" fmla="*/ 0 w 2343150"/>
              <a:gd name="connsiteY6" fmla="*/ 2245511 h 2343150"/>
              <a:gd name="connsiteX7" fmla="*/ 0 w 2343150"/>
              <a:gd name="connsiteY7" fmla="*/ 97639 h 2343150"/>
              <a:gd name="connsiteX8" fmla="*/ 97639 w 2343150"/>
              <a:gd name="connsiteY8" fmla="*/ 0 h 234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3150" h="2343150">
                <a:moveTo>
                  <a:pt x="97639" y="0"/>
                </a:moveTo>
                <a:lnTo>
                  <a:pt x="2245511" y="0"/>
                </a:lnTo>
                <a:cubicBezTo>
                  <a:pt x="2299436" y="0"/>
                  <a:pt x="2343150" y="43714"/>
                  <a:pt x="2343150" y="97639"/>
                </a:cubicBezTo>
                <a:lnTo>
                  <a:pt x="2343150" y="2245511"/>
                </a:lnTo>
                <a:cubicBezTo>
                  <a:pt x="2343150" y="2299436"/>
                  <a:pt x="2299436" y="2343150"/>
                  <a:pt x="2245511" y="2343150"/>
                </a:cubicBezTo>
                <a:lnTo>
                  <a:pt x="97639" y="2343150"/>
                </a:lnTo>
                <a:cubicBezTo>
                  <a:pt x="43714" y="2343150"/>
                  <a:pt x="0" y="2299436"/>
                  <a:pt x="0" y="2245511"/>
                </a:cubicBezTo>
                <a:lnTo>
                  <a:pt x="0" y="97639"/>
                </a:lnTo>
                <a:cubicBezTo>
                  <a:pt x="0" y="43714"/>
                  <a:pt x="43714" y="0"/>
                  <a:pt x="97639" y="0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5" name="矩形 104"/>
          <p:cNvSpPr/>
          <p:nvPr userDrawn="1"/>
        </p:nvSpPr>
        <p:spPr>
          <a:xfrm>
            <a:off x="11201400" y="1547230"/>
            <a:ext cx="317500" cy="20253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 userDrawn="1"/>
        </p:nvSpPr>
        <p:spPr>
          <a:xfrm>
            <a:off x="650554" y="4036780"/>
            <a:ext cx="317500" cy="20253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卡通人物&#10;&#10;AI 生成的内容可能不正确。">
            <a:extLst>
              <a:ext uri="{FF2B5EF4-FFF2-40B4-BE49-F238E27FC236}">
                <a16:creationId xmlns:a16="http://schemas.microsoft.com/office/drawing/2014/main" id="{4FCAC804-A06D-2A72-B84B-71A9211787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50" y="122529"/>
            <a:ext cx="1943100" cy="611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0" y="812800"/>
            <a:ext cx="115189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 userDrawn="1"/>
        </p:nvSpPr>
        <p:spPr>
          <a:xfrm>
            <a:off x="566794" y="6525593"/>
            <a:ext cx="2010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accent1"/>
                </a:solidFill>
                <a:latin typeface="+mn-ea"/>
                <a:ea typeface="+mn-ea"/>
              </a:rPr>
              <a:t>自强弘毅 求是拓新</a:t>
            </a: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9850933" y="6525593"/>
            <a:ext cx="18020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Wuhan University</a:t>
            </a:r>
            <a:endParaRPr lang="zh-CN" altLang="en-US" sz="1000" spc="300" dirty="0">
              <a:solidFill>
                <a:schemeClr val="accent1"/>
              </a:solidFill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4" name="标题 53"/>
          <p:cNvSpPr>
            <a:spLocks noGrp="1"/>
          </p:cNvSpPr>
          <p:nvPr userDrawn="1">
            <p:ph type="title" hasCustomPrompt="1"/>
          </p:nvPr>
        </p:nvSpPr>
        <p:spPr>
          <a:xfrm>
            <a:off x="942664" y="203792"/>
            <a:ext cx="7282912" cy="523220"/>
          </a:xfrm>
        </p:spPr>
        <p:txBody>
          <a:bodyPr bIns="0" anchor="b" anchorCtr="0">
            <a:normAutofit/>
          </a:bodyPr>
          <a:lstStyle>
            <a:lvl1pPr>
              <a:defRPr lang="zh-CN" altLang="en-US" sz="2800" b="0" kern="1200" spc="100" baseline="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单击此处输入标题</a:t>
            </a:r>
          </a:p>
        </p:txBody>
      </p:sp>
      <p:cxnSp>
        <p:nvCxnSpPr>
          <p:cNvPr id="53" name="直接连接符 52"/>
          <p:cNvCxnSpPr/>
          <p:nvPr userDrawn="1"/>
        </p:nvCxnSpPr>
        <p:spPr>
          <a:xfrm>
            <a:off x="660400" y="6485416"/>
            <a:ext cx="108585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"/>
            <a:ext cx="942376" cy="812800"/>
          </a:xfrm>
          <a:prstGeom prst="rect">
            <a:avLst/>
          </a:prstGeom>
        </p:spPr>
      </p:pic>
      <p:sp>
        <p:nvSpPr>
          <p:cNvPr id="51" name="图片占位符 107"/>
          <p:cNvSpPr>
            <a:spLocks noGrp="1"/>
          </p:cNvSpPr>
          <p:nvPr>
            <p:ph type="pic" sz="quarter" idx="13"/>
          </p:nvPr>
        </p:nvSpPr>
        <p:spPr>
          <a:xfrm>
            <a:off x="673100" y="1342702"/>
            <a:ext cx="10845800" cy="3536950"/>
          </a:xfrm>
          <a:custGeom>
            <a:avLst/>
            <a:gdLst>
              <a:gd name="connsiteX0" fmla="*/ 0 w 10845800"/>
              <a:gd name="connsiteY0" fmla="*/ 0 h 3536950"/>
              <a:gd name="connsiteX1" fmla="*/ 10845800 w 10845800"/>
              <a:gd name="connsiteY1" fmla="*/ 0 h 3536950"/>
              <a:gd name="connsiteX2" fmla="*/ 10845800 w 10845800"/>
              <a:gd name="connsiteY2" fmla="*/ 3536950 h 3536950"/>
              <a:gd name="connsiteX3" fmla="*/ 0 w 10845800"/>
              <a:gd name="connsiteY3" fmla="*/ 3536950 h 35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5800" h="3536950">
                <a:moveTo>
                  <a:pt x="0" y="0"/>
                </a:moveTo>
                <a:lnTo>
                  <a:pt x="10845800" y="0"/>
                </a:lnTo>
                <a:lnTo>
                  <a:pt x="10845800" y="3536950"/>
                </a:lnTo>
                <a:lnTo>
                  <a:pt x="0" y="3536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" name="图片 1" descr="卡通人物&#10;&#10;AI 生成的内容可能不正确。">
            <a:extLst>
              <a:ext uri="{FF2B5EF4-FFF2-40B4-BE49-F238E27FC236}">
                <a16:creationId xmlns:a16="http://schemas.microsoft.com/office/drawing/2014/main" id="{038E500E-3B8F-2E65-1F26-487EF8DE5B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50" y="122529"/>
            <a:ext cx="1943100" cy="611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0" y="812800"/>
            <a:ext cx="115189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 userDrawn="1"/>
        </p:nvSpPr>
        <p:spPr>
          <a:xfrm>
            <a:off x="566794" y="6525593"/>
            <a:ext cx="2010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accent1"/>
                </a:solidFill>
                <a:latin typeface="+mn-ea"/>
                <a:ea typeface="+mn-ea"/>
              </a:rPr>
              <a:t>自强弘毅 求是拓新</a:t>
            </a: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9850933" y="6525593"/>
            <a:ext cx="18020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Wuhan University</a:t>
            </a:r>
            <a:endParaRPr lang="zh-CN" altLang="en-US" sz="1000" spc="300" dirty="0">
              <a:solidFill>
                <a:schemeClr val="accent1"/>
              </a:solidFill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4" name="标题 53"/>
          <p:cNvSpPr>
            <a:spLocks noGrp="1"/>
          </p:cNvSpPr>
          <p:nvPr userDrawn="1">
            <p:ph type="title" hasCustomPrompt="1"/>
          </p:nvPr>
        </p:nvSpPr>
        <p:spPr>
          <a:xfrm>
            <a:off x="942664" y="203792"/>
            <a:ext cx="7282912" cy="523220"/>
          </a:xfrm>
        </p:spPr>
        <p:txBody>
          <a:bodyPr bIns="0" anchor="b" anchorCtr="0">
            <a:normAutofit/>
          </a:bodyPr>
          <a:lstStyle>
            <a:lvl1pPr>
              <a:defRPr lang="zh-CN" altLang="en-US" sz="2800" b="0" kern="1200" spc="100" baseline="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单击此处输入标题</a:t>
            </a:r>
          </a:p>
        </p:txBody>
      </p:sp>
      <p:cxnSp>
        <p:nvCxnSpPr>
          <p:cNvPr id="53" name="直接连接符 52"/>
          <p:cNvCxnSpPr/>
          <p:nvPr userDrawn="1"/>
        </p:nvCxnSpPr>
        <p:spPr>
          <a:xfrm>
            <a:off x="660400" y="6485416"/>
            <a:ext cx="108585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"/>
            <a:ext cx="942376" cy="812800"/>
          </a:xfrm>
          <a:prstGeom prst="rect">
            <a:avLst/>
          </a:prstGeom>
        </p:spPr>
      </p:pic>
      <p:sp>
        <p:nvSpPr>
          <p:cNvPr id="51" name="í$líḑé"/>
          <p:cNvSpPr/>
          <p:nvPr userDrawn="1"/>
        </p:nvSpPr>
        <p:spPr bwMode="auto">
          <a:xfrm>
            <a:off x="1180545" y="2151500"/>
            <a:ext cx="4259651" cy="2868154"/>
          </a:xfrm>
          <a:custGeom>
            <a:avLst/>
            <a:gdLst>
              <a:gd name="T0" fmla="*/ 1203 w 1203"/>
              <a:gd name="T1" fmla="*/ 773 h 810"/>
              <a:gd name="T2" fmla="*/ 1176 w 1203"/>
              <a:gd name="T3" fmla="*/ 810 h 810"/>
              <a:gd name="T4" fmla="*/ 28 w 1203"/>
              <a:gd name="T5" fmla="*/ 810 h 810"/>
              <a:gd name="T6" fmla="*/ 0 w 1203"/>
              <a:gd name="T7" fmla="*/ 773 h 810"/>
              <a:gd name="T8" fmla="*/ 0 w 1203"/>
              <a:gd name="T9" fmla="*/ 37 h 810"/>
              <a:gd name="T10" fmla="*/ 28 w 1203"/>
              <a:gd name="T11" fmla="*/ 0 h 810"/>
              <a:gd name="T12" fmla="*/ 1176 w 1203"/>
              <a:gd name="T13" fmla="*/ 0 h 810"/>
              <a:gd name="T14" fmla="*/ 1203 w 1203"/>
              <a:gd name="T15" fmla="*/ 37 h 810"/>
              <a:gd name="T16" fmla="*/ 1203 w 1203"/>
              <a:gd name="T17" fmla="*/ 773 h 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3" h="810">
                <a:moveTo>
                  <a:pt x="1203" y="773"/>
                </a:moveTo>
                <a:cubicBezTo>
                  <a:pt x="1203" y="794"/>
                  <a:pt x="1191" y="810"/>
                  <a:pt x="1176" y="810"/>
                </a:cubicBezTo>
                <a:cubicBezTo>
                  <a:pt x="28" y="810"/>
                  <a:pt x="28" y="810"/>
                  <a:pt x="28" y="810"/>
                </a:cubicBezTo>
                <a:cubicBezTo>
                  <a:pt x="12" y="810"/>
                  <a:pt x="0" y="794"/>
                  <a:pt x="0" y="773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16"/>
                  <a:pt x="12" y="0"/>
                  <a:pt x="28" y="0"/>
                </a:cubicBezTo>
                <a:cubicBezTo>
                  <a:pt x="1176" y="0"/>
                  <a:pt x="1176" y="0"/>
                  <a:pt x="1176" y="0"/>
                </a:cubicBezTo>
                <a:cubicBezTo>
                  <a:pt x="1191" y="0"/>
                  <a:pt x="1203" y="16"/>
                  <a:pt x="1203" y="37"/>
                </a:cubicBezTo>
                <a:lnTo>
                  <a:pt x="1203" y="77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52" name="íṣlîḓé"/>
          <p:cNvSpPr/>
          <p:nvPr userDrawn="1"/>
        </p:nvSpPr>
        <p:spPr bwMode="auto">
          <a:xfrm>
            <a:off x="419224" y="5041796"/>
            <a:ext cx="5746526" cy="141364"/>
          </a:xfrm>
          <a:custGeom>
            <a:avLst/>
            <a:gdLst>
              <a:gd name="T0" fmla="*/ 10 w 1623"/>
              <a:gd name="T1" fmla="*/ 6 h 40"/>
              <a:gd name="T2" fmla="*/ 71 w 1623"/>
              <a:gd name="T3" fmla="*/ 40 h 40"/>
              <a:gd name="T4" fmla="*/ 1560 w 1623"/>
              <a:gd name="T5" fmla="*/ 40 h 40"/>
              <a:gd name="T6" fmla="*/ 1623 w 1623"/>
              <a:gd name="T7" fmla="*/ 13 h 40"/>
              <a:gd name="T8" fmla="*/ 1623 w 1623"/>
              <a:gd name="T9" fmla="*/ 0 h 40"/>
              <a:gd name="T10" fmla="*/ 10 w 1623"/>
              <a:gd name="T11" fmla="*/ 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23" h="40">
                <a:moveTo>
                  <a:pt x="10" y="6"/>
                </a:moveTo>
                <a:cubicBezTo>
                  <a:pt x="10" y="6"/>
                  <a:pt x="0" y="24"/>
                  <a:pt x="71" y="40"/>
                </a:cubicBezTo>
                <a:cubicBezTo>
                  <a:pt x="1560" y="40"/>
                  <a:pt x="1560" y="40"/>
                  <a:pt x="1560" y="40"/>
                </a:cubicBezTo>
                <a:cubicBezTo>
                  <a:pt x="1560" y="40"/>
                  <a:pt x="1610" y="37"/>
                  <a:pt x="1623" y="13"/>
                </a:cubicBezTo>
                <a:cubicBezTo>
                  <a:pt x="1623" y="0"/>
                  <a:pt x="1623" y="0"/>
                  <a:pt x="1623" y="0"/>
                </a:cubicBezTo>
                <a:lnTo>
                  <a:pt x="10" y="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58" name="íŝ1íďê"/>
          <p:cNvSpPr/>
          <p:nvPr userDrawn="1"/>
        </p:nvSpPr>
        <p:spPr bwMode="auto">
          <a:xfrm>
            <a:off x="451584" y="4927682"/>
            <a:ext cx="5724385" cy="177131"/>
          </a:xfrm>
          <a:custGeom>
            <a:avLst/>
            <a:gdLst>
              <a:gd name="T0" fmla="*/ 1 w 1617"/>
              <a:gd name="T1" fmla="*/ 0 h 50"/>
              <a:gd name="T2" fmla="*/ 1615 w 1617"/>
              <a:gd name="T3" fmla="*/ 0 h 50"/>
              <a:gd name="T4" fmla="*/ 1615 w 1617"/>
              <a:gd name="T5" fmla="*/ 41 h 50"/>
              <a:gd name="T6" fmla="*/ 1598 w 1617"/>
              <a:gd name="T7" fmla="*/ 46 h 50"/>
              <a:gd name="T8" fmla="*/ 17 w 1617"/>
              <a:gd name="T9" fmla="*/ 46 h 50"/>
              <a:gd name="T10" fmla="*/ 0 w 1617"/>
              <a:gd name="T11" fmla="*/ 40 h 50"/>
              <a:gd name="T12" fmla="*/ 1 w 161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17" h="50">
                <a:moveTo>
                  <a:pt x="1" y="0"/>
                </a:moveTo>
                <a:cubicBezTo>
                  <a:pt x="1615" y="0"/>
                  <a:pt x="1615" y="0"/>
                  <a:pt x="1615" y="0"/>
                </a:cubicBezTo>
                <a:cubicBezTo>
                  <a:pt x="1615" y="41"/>
                  <a:pt x="1615" y="41"/>
                  <a:pt x="1615" y="41"/>
                </a:cubicBezTo>
                <a:cubicBezTo>
                  <a:pt x="1615" y="41"/>
                  <a:pt x="1617" y="47"/>
                  <a:pt x="1598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7" y="46"/>
                  <a:pt x="2" y="50"/>
                  <a:pt x="0" y="40"/>
                </a:cubicBezTo>
                <a:lnTo>
                  <a:pt x="1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 fontScale="40000" lnSpcReduction="20000"/>
          </a:bodyPr>
          <a:lstStyle/>
          <a:p>
            <a:pPr algn="ctr"/>
            <a:endParaRPr/>
          </a:p>
        </p:txBody>
      </p:sp>
      <p:sp>
        <p:nvSpPr>
          <p:cNvPr id="59" name="ïšlîḍê"/>
          <p:cNvSpPr/>
          <p:nvPr userDrawn="1"/>
        </p:nvSpPr>
        <p:spPr bwMode="auto">
          <a:xfrm>
            <a:off x="5690563" y="5002622"/>
            <a:ext cx="212897" cy="20438"/>
          </a:xfrm>
          <a:custGeom>
            <a:avLst/>
            <a:gdLst>
              <a:gd name="T0" fmla="*/ 60 w 60"/>
              <a:gd name="T1" fmla="*/ 3 h 6"/>
              <a:gd name="T2" fmla="*/ 57 w 60"/>
              <a:gd name="T3" fmla="*/ 6 h 6"/>
              <a:gd name="T4" fmla="*/ 3 w 60"/>
              <a:gd name="T5" fmla="*/ 6 h 6"/>
              <a:gd name="T6" fmla="*/ 0 w 60"/>
              <a:gd name="T7" fmla="*/ 3 h 6"/>
              <a:gd name="T8" fmla="*/ 0 w 60"/>
              <a:gd name="T9" fmla="*/ 3 h 6"/>
              <a:gd name="T10" fmla="*/ 3 w 60"/>
              <a:gd name="T11" fmla="*/ 0 h 6"/>
              <a:gd name="T12" fmla="*/ 57 w 60"/>
              <a:gd name="T13" fmla="*/ 0 h 6"/>
              <a:gd name="T14" fmla="*/ 60 w 60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0" h="6">
                <a:moveTo>
                  <a:pt x="60" y="3"/>
                </a:moveTo>
                <a:cubicBezTo>
                  <a:pt x="60" y="5"/>
                  <a:pt x="59" y="6"/>
                  <a:pt x="57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9" y="0"/>
                  <a:pt x="60" y="2"/>
                  <a:pt x="60" y="3"/>
                </a:cubicBezTo>
                <a:close/>
              </a:path>
            </a:pathLst>
          </a:custGeom>
          <a:solidFill>
            <a:srgbClr val="152C34"/>
          </a:solidFill>
          <a:ln w="9525">
            <a:solidFill>
              <a:srgbClr val="000000"/>
            </a:solidFill>
            <a:round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03" name="íŝľîḑê"/>
          <p:cNvSpPr/>
          <p:nvPr userDrawn="1"/>
        </p:nvSpPr>
        <p:spPr>
          <a:xfrm>
            <a:off x="2981790" y="4886774"/>
            <a:ext cx="621394" cy="11584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04" name="图片占位符 105"/>
          <p:cNvSpPr>
            <a:spLocks noGrp="1"/>
          </p:cNvSpPr>
          <p:nvPr>
            <p:ph type="pic" sz="quarter" idx="13"/>
          </p:nvPr>
        </p:nvSpPr>
        <p:spPr>
          <a:xfrm>
            <a:off x="1350863" y="2306491"/>
            <a:ext cx="3932640" cy="2427031"/>
          </a:xfrm>
          <a:custGeom>
            <a:avLst/>
            <a:gdLst>
              <a:gd name="connsiteX0" fmla="*/ 0 w 3932640"/>
              <a:gd name="connsiteY0" fmla="*/ 0 h 2427031"/>
              <a:gd name="connsiteX1" fmla="*/ 3932640 w 3932640"/>
              <a:gd name="connsiteY1" fmla="*/ 0 h 2427031"/>
              <a:gd name="connsiteX2" fmla="*/ 3932640 w 3932640"/>
              <a:gd name="connsiteY2" fmla="*/ 2427031 h 2427031"/>
              <a:gd name="connsiteX3" fmla="*/ 0 w 3932640"/>
              <a:gd name="connsiteY3" fmla="*/ 2427031 h 242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2640" h="2427031">
                <a:moveTo>
                  <a:pt x="0" y="0"/>
                </a:moveTo>
                <a:lnTo>
                  <a:pt x="3932640" y="0"/>
                </a:lnTo>
                <a:lnTo>
                  <a:pt x="3932640" y="2427031"/>
                </a:lnTo>
                <a:lnTo>
                  <a:pt x="0" y="24270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" name="图片 1" descr="卡通人物&#10;&#10;AI 生成的内容可能不正确。">
            <a:extLst>
              <a:ext uri="{FF2B5EF4-FFF2-40B4-BE49-F238E27FC236}">
                <a16:creationId xmlns:a16="http://schemas.microsoft.com/office/drawing/2014/main" id="{A97867C1-D329-C7DE-156F-D8181FA377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50" y="122529"/>
            <a:ext cx="1943100" cy="611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0" y="812800"/>
            <a:ext cx="115189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 userDrawn="1"/>
        </p:nvSpPr>
        <p:spPr>
          <a:xfrm>
            <a:off x="566794" y="6525593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accent1"/>
                </a:solidFill>
                <a:latin typeface="+mn-ea"/>
                <a:ea typeface="+mn-ea"/>
              </a:rPr>
              <a:t>美美与共 知行合一</a:t>
            </a: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9057447" y="6525593"/>
            <a:ext cx="2595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 err="1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Minzu</a:t>
            </a:r>
            <a:r>
              <a:rPr lang="en-US" altLang="zh-CN" sz="1000" spc="300" dirty="0">
                <a:solidFill>
                  <a:schemeClr val="accent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 University of China</a:t>
            </a:r>
            <a:endParaRPr lang="zh-CN" altLang="en-US" sz="1000" spc="300" dirty="0">
              <a:solidFill>
                <a:schemeClr val="accent1"/>
              </a:solidFill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4" name="标题 53"/>
          <p:cNvSpPr>
            <a:spLocks noGrp="1"/>
          </p:cNvSpPr>
          <p:nvPr userDrawn="1">
            <p:ph type="title" hasCustomPrompt="1"/>
          </p:nvPr>
        </p:nvSpPr>
        <p:spPr>
          <a:xfrm>
            <a:off x="942664" y="203792"/>
            <a:ext cx="7282912" cy="523220"/>
          </a:xfrm>
        </p:spPr>
        <p:txBody>
          <a:bodyPr bIns="0" anchor="b" anchorCtr="0">
            <a:normAutofit/>
          </a:bodyPr>
          <a:lstStyle>
            <a:lvl1pPr>
              <a:defRPr lang="zh-CN" altLang="en-US" sz="2800" b="0" kern="1200" spc="100" baseline="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单击此处输入标题</a:t>
            </a:r>
          </a:p>
        </p:txBody>
      </p:sp>
      <p:cxnSp>
        <p:nvCxnSpPr>
          <p:cNvPr id="53" name="直接连接符 52"/>
          <p:cNvCxnSpPr/>
          <p:nvPr userDrawn="1"/>
        </p:nvCxnSpPr>
        <p:spPr>
          <a:xfrm>
            <a:off x="660400" y="6485416"/>
            <a:ext cx="108585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"/>
            <a:ext cx="942376" cy="812800"/>
          </a:xfrm>
          <a:prstGeom prst="rect">
            <a:avLst/>
          </a:prstGeom>
        </p:spPr>
      </p:pic>
      <p:sp>
        <p:nvSpPr>
          <p:cNvPr id="51" name="椭圆 50"/>
          <p:cNvSpPr/>
          <p:nvPr userDrawn="1"/>
        </p:nvSpPr>
        <p:spPr>
          <a:xfrm>
            <a:off x="4561974" y="1996260"/>
            <a:ext cx="3068052" cy="3068052"/>
          </a:xfrm>
          <a:prstGeom prst="ellipse">
            <a:avLst/>
          </a:prstGeom>
          <a:solidFill>
            <a:schemeClr val="bg1"/>
          </a:solidFill>
          <a:ln w="152400">
            <a:solidFill>
              <a:schemeClr val="bg1">
                <a:lumMod val="85000"/>
              </a:schemeClr>
            </a:solidFill>
          </a:ln>
          <a:effectLst>
            <a:outerShdw blurRad="762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图片占位符 110"/>
          <p:cNvSpPr>
            <a:spLocks noGrp="1"/>
          </p:cNvSpPr>
          <p:nvPr>
            <p:ph type="pic" sz="quarter" idx="13"/>
          </p:nvPr>
        </p:nvSpPr>
        <p:spPr>
          <a:xfrm>
            <a:off x="4561974" y="1996260"/>
            <a:ext cx="3068052" cy="3068052"/>
          </a:xfrm>
          <a:custGeom>
            <a:avLst/>
            <a:gdLst>
              <a:gd name="connsiteX0" fmla="*/ 1534026 w 3068052"/>
              <a:gd name="connsiteY0" fmla="*/ 0 h 3068052"/>
              <a:gd name="connsiteX1" fmla="*/ 3068052 w 3068052"/>
              <a:gd name="connsiteY1" fmla="*/ 1534026 h 3068052"/>
              <a:gd name="connsiteX2" fmla="*/ 1534026 w 3068052"/>
              <a:gd name="connsiteY2" fmla="*/ 3068052 h 3068052"/>
              <a:gd name="connsiteX3" fmla="*/ 0 w 3068052"/>
              <a:gd name="connsiteY3" fmla="*/ 1534026 h 3068052"/>
              <a:gd name="connsiteX4" fmla="*/ 1534026 w 3068052"/>
              <a:gd name="connsiteY4" fmla="*/ 0 h 306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052" h="3068052">
                <a:moveTo>
                  <a:pt x="1534026" y="0"/>
                </a:moveTo>
                <a:cubicBezTo>
                  <a:pt x="2381245" y="0"/>
                  <a:pt x="3068052" y="686807"/>
                  <a:pt x="3068052" y="1534026"/>
                </a:cubicBezTo>
                <a:cubicBezTo>
                  <a:pt x="3068052" y="2381245"/>
                  <a:pt x="2381245" y="3068052"/>
                  <a:pt x="1534026" y="3068052"/>
                </a:cubicBezTo>
                <a:cubicBezTo>
                  <a:pt x="686807" y="3068052"/>
                  <a:pt x="0" y="2381245"/>
                  <a:pt x="0" y="1534026"/>
                </a:cubicBezTo>
                <a:cubicBezTo>
                  <a:pt x="0" y="686807"/>
                  <a:pt x="686807" y="0"/>
                  <a:pt x="1534026" y="0"/>
                </a:cubicBezTo>
                <a:close/>
              </a:path>
            </a:pathLst>
          </a:custGeom>
          <a:noFill/>
          <a:ln w="152400">
            <a:solidFill>
              <a:schemeClr val="bg2">
                <a:lumMod val="90000"/>
              </a:schemeClr>
            </a:solidFill>
          </a:ln>
          <a:effectLst>
            <a:innerShdw blurRad="635000">
              <a:schemeClr val="bg1">
                <a:lumMod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58" name="弧形 57"/>
          <p:cNvSpPr/>
          <p:nvPr userDrawn="1"/>
        </p:nvSpPr>
        <p:spPr>
          <a:xfrm>
            <a:off x="4219074" y="1653360"/>
            <a:ext cx="3753853" cy="3753853"/>
          </a:xfrm>
          <a:prstGeom prst="arc">
            <a:avLst>
              <a:gd name="adj1" fmla="val 16200000"/>
              <a:gd name="adj2" fmla="val 19455614"/>
            </a:avLst>
          </a:prstGeom>
          <a:ln w="50800" cap="rnd">
            <a:gradFill flip="none" rotWithShape="1">
              <a:gsLst>
                <a:gs pos="0">
                  <a:schemeClr val="tx2">
                    <a:lumMod val="20000"/>
                    <a:lumOff val="80000"/>
                    <a:alpha val="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弧形 58"/>
          <p:cNvSpPr/>
          <p:nvPr userDrawn="1"/>
        </p:nvSpPr>
        <p:spPr>
          <a:xfrm>
            <a:off x="3799973" y="1234259"/>
            <a:ext cx="4592054" cy="4592054"/>
          </a:xfrm>
          <a:prstGeom prst="arc">
            <a:avLst>
              <a:gd name="adj1" fmla="val 21326323"/>
              <a:gd name="adj2" fmla="val 4417834"/>
            </a:avLst>
          </a:prstGeom>
          <a:ln w="50800" cap="rnd">
            <a:gradFill>
              <a:gsLst>
                <a:gs pos="0">
                  <a:schemeClr val="tx2">
                    <a:lumMod val="20000"/>
                    <a:lumOff val="80000"/>
                    <a:alpha val="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弧形 102"/>
          <p:cNvSpPr/>
          <p:nvPr userDrawn="1"/>
        </p:nvSpPr>
        <p:spPr>
          <a:xfrm>
            <a:off x="4390524" y="1824810"/>
            <a:ext cx="3410952" cy="3410952"/>
          </a:xfrm>
          <a:prstGeom prst="arc">
            <a:avLst>
              <a:gd name="adj1" fmla="val 20453589"/>
              <a:gd name="adj2" fmla="val 1326856"/>
            </a:avLst>
          </a:prstGeom>
          <a:ln w="50800" cap="rnd">
            <a:gradFill flip="none" rotWithShape="1">
              <a:gsLst>
                <a:gs pos="0">
                  <a:schemeClr val="tx2">
                    <a:lumMod val="20000"/>
                    <a:lumOff val="80000"/>
                    <a:alpha val="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弧形 103"/>
          <p:cNvSpPr/>
          <p:nvPr userDrawn="1"/>
        </p:nvSpPr>
        <p:spPr>
          <a:xfrm>
            <a:off x="4304799" y="1739085"/>
            <a:ext cx="3582403" cy="3582403"/>
          </a:xfrm>
          <a:prstGeom prst="arc">
            <a:avLst>
              <a:gd name="adj1" fmla="val 2732978"/>
              <a:gd name="adj2" fmla="val 12989223"/>
            </a:avLst>
          </a:prstGeom>
          <a:ln w="5080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350000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弧形 104"/>
          <p:cNvSpPr/>
          <p:nvPr userDrawn="1"/>
        </p:nvSpPr>
        <p:spPr>
          <a:xfrm>
            <a:off x="4095750" y="1530036"/>
            <a:ext cx="4000500" cy="4000500"/>
          </a:xfrm>
          <a:prstGeom prst="arc">
            <a:avLst>
              <a:gd name="adj1" fmla="val 7042663"/>
              <a:gd name="adj2" fmla="val 10787442"/>
            </a:avLst>
          </a:prstGeom>
          <a:ln w="50800" cap="rnd">
            <a:gradFill flip="none" rotWithShape="1">
              <a:gsLst>
                <a:gs pos="0">
                  <a:schemeClr val="tx2">
                    <a:lumMod val="20000"/>
                    <a:lumOff val="80000"/>
                    <a:alpha val="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卡通人物&#10;&#10;AI 生成的内容可能不正确。">
            <a:extLst>
              <a:ext uri="{FF2B5EF4-FFF2-40B4-BE49-F238E27FC236}">
                <a16:creationId xmlns:a16="http://schemas.microsoft.com/office/drawing/2014/main" id="{99D55BCF-43B2-0283-3DAE-B8FA5C2E97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50" y="122529"/>
            <a:ext cx="1943100" cy="61106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树, 天空, 户外, 道路&#10;&#10;自动生成的说明"/>
          <p:cNvPicPr>
            <a:picLocks noChangeAspect="1"/>
          </p:cNvPicPr>
          <p:nvPr userDrawn="1"/>
        </p:nvPicPr>
        <p:blipFill rotWithShape="1">
          <a:blip r:embed="rId19" cstate="screen">
            <a:alphaModFix amt="15000"/>
            <a:grayscl/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5AA9096-2E4D-442F-BCF0-AA35F007B5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>
            <a:off x="5196000" y="4929939"/>
            <a:ext cx="1800000" cy="353119"/>
          </a:xfrm>
          <a:prstGeom prst="hexagon">
            <a:avLst>
              <a:gd name="adj" fmla="val 48377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汇报人：徐浩然</a:t>
            </a:r>
          </a:p>
        </p:txBody>
      </p:sp>
      <p:sp>
        <p:nvSpPr>
          <p:cNvPr id="10" name="箭头: V 形 9"/>
          <p:cNvSpPr/>
          <p:nvPr/>
        </p:nvSpPr>
        <p:spPr>
          <a:xfrm>
            <a:off x="7185301" y="4929939"/>
            <a:ext cx="304800" cy="353119"/>
          </a:xfrm>
          <a:prstGeom prst="chevron">
            <a:avLst>
              <a:gd name="adj" fmla="val 562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箭头: V 形 10"/>
          <p:cNvSpPr/>
          <p:nvPr/>
        </p:nvSpPr>
        <p:spPr>
          <a:xfrm flipH="1">
            <a:off x="4706424" y="4929939"/>
            <a:ext cx="304800" cy="353119"/>
          </a:xfrm>
          <a:prstGeom prst="chevron">
            <a:avLst>
              <a:gd name="adj" fmla="val 562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096000" y="4034971"/>
            <a:ext cx="0" cy="696686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096000" y="5471886"/>
            <a:ext cx="0" cy="700314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73832" y="417517"/>
            <a:ext cx="0" cy="200396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徽标&#10;&#10;AI 生成的内容可能不正确。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23" y="901756"/>
            <a:ext cx="1279954" cy="1279241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540726D2-34EF-8472-2AEF-617F20519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552" y="2712322"/>
            <a:ext cx="9019310" cy="1515786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zh-CN" sz="4800" b="1" spc="300" dirty="0">
                <a:solidFill>
                  <a:schemeClr val="accent1"/>
                </a:solidFill>
                <a:latin typeface="+mj-ea"/>
                <a:ea typeface="+mj-ea"/>
              </a:rPr>
              <a:t>穿越迷雾</a:t>
            </a:r>
            <a:r>
              <a:rPr lang="zh-CN" altLang="en-US" sz="4800" b="1" spc="300" dirty="0">
                <a:solidFill>
                  <a:schemeClr val="accent1"/>
                </a:solidFill>
                <a:latin typeface="+mj-ea"/>
                <a:ea typeface="+mj-ea"/>
              </a:rPr>
              <a:t>：</a:t>
            </a:r>
            <a:r>
              <a:rPr lang="zh-CN" altLang="zh-CN" sz="4800" b="1" spc="300" dirty="0">
                <a:solidFill>
                  <a:schemeClr val="accent1"/>
                </a:solidFill>
                <a:latin typeface="+mj-ea"/>
                <a:ea typeface="+mj-ea"/>
              </a:rPr>
              <a:t>AI冲击与学历通胀下的专业生存指南 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BC9F8F9-B9AC-9F3E-273F-ADDDAE688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9164" y="2699972"/>
            <a:ext cx="5170938" cy="445993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648DD06-170F-F420-E494-2B0C1DA9C395}"/>
              </a:ext>
            </a:extLst>
          </p:cNvPr>
          <p:cNvSpPr txBox="1"/>
          <p:nvPr/>
        </p:nvSpPr>
        <p:spPr>
          <a:xfrm>
            <a:off x="0" y="132315"/>
            <a:ext cx="5018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新闻安全分析开题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: 圆角 14"/>
          <p:cNvSpPr/>
          <p:nvPr/>
        </p:nvSpPr>
        <p:spPr>
          <a:xfrm>
            <a:off x="3869071" y="1899574"/>
            <a:ext cx="4123690" cy="2851150"/>
          </a:xfrm>
          <a:prstGeom prst="roundRect">
            <a:avLst>
              <a:gd name="adj" fmla="val 3910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 w="15875"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  <a:sym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746256" y="1765782"/>
            <a:ext cx="267168" cy="267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745621" y="4598796"/>
            <a:ext cx="267168" cy="267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872187" y="1765782"/>
            <a:ext cx="267168" cy="267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872187" y="4598796"/>
            <a:ext cx="267168" cy="267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16" name="文本占位符 95"/>
          <p:cNvSpPr txBox="1"/>
          <p:nvPr/>
        </p:nvSpPr>
        <p:spPr>
          <a:xfrm>
            <a:off x="966498" y="1255130"/>
            <a:ext cx="2671886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kern="1200" spc="0">
                <a:solidFill>
                  <a:schemeClr val="accent1"/>
                </a:solidFill>
                <a:latin typeface="+mj-lt"/>
                <a:ea typeface="+mn-ea"/>
                <a:cs typeface="+mn-cs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学历维度</a:t>
            </a:r>
          </a:p>
        </p:txBody>
      </p:sp>
      <p:sp>
        <p:nvSpPr>
          <p:cNvPr id="17" name="文本占位符 96"/>
          <p:cNvSpPr txBox="1"/>
          <p:nvPr/>
        </p:nvSpPr>
        <p:spPr>
          <a:xfrm>
            <a:off x="8239857" y="1255130"/>
            <a:ext cx="2671886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kern="1200" spc="0">
                <a:solidFill>
                  <a:schemeClr val="accent1"/>
                </a:solidFill>
                <a:latin typeface="+mj-lt"/>
                <a:ea typeface="+mn-ea"/>
                <a:cs typeface="+mn-cs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高校维度</a:t>
            </a:r>
          </a:p>
        </p:txBody>
      </p:sp>
      <p:sp>
        <p:nvSpPr>
          <p:cNvPr id="20" name="文本占位符 97"/>
          <p:cNvSpPr txBox="1"/>
          <p:nvPr/>
        </p:nvSpPr>
        <p:spPr>
          <a:xfrm>
            <a:off x="8239857" y="3864451"/>
            <a:ext cx="2671886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kern="1200" spc="0">
                <a:solidFill>
                  <a:schemeClr val="accent1"/>
                </a:solidFill>
                <a:latin typeface="+mj-lt"/>
                <a:ea typeface="+mn-ea"/>
                <a:cs typeface="+mn-cs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热度维度</a:t>
            </a:r>
          </a:p>
        </p:txBody>
      </p:sp>
      <p:sp>
        <p:nvSpPr>
          <p:cNvPr id="21" name="文本占位符 98"/>
          <p:cNvSpPr txBox="1"/>
          <p:nvPr/>
        </p:nvSpPr>
        <p:spPr>
          <a:xfrm>
            <a:off x="8239857" y="4264561"/>
            <a:ext cx="3357481" cy="17919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 kern="1200" spc="0">
                <a:solidFill>
                  <a:srgbClr val="000000"/>
                </a:solidFill>
                <a:latin typeface="+mj-lt"/>
                <a:ea typeface="+mn-ea"/>
                <a:cs typeface="+mn-cs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b="1" dirty="0"/>
              <a:t>核心指标：</a:t>
            </a:r>
            <a:r>
              <a:rPr lang="zh-CN" altLang="en-US" dirty="0"/>
              <a:t>舆论声量指数、供需偏离度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b="1" dirty="0"/>
              <a:t>分析逻辑：</a:t>
            </a:r>
            <a:r>
              <a:rPr lang="zh-CN" altLang="en-US" dirty="0"/>
              <a:t>建立“张雪峰推荐指数”与“实际岗位需求增长率”的对比模型。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99"/>
          <p:cNvSpPr txBox="1"/>
          <p:nvPr/>
        </p:nvSpPr>
        <p:spPr>
          <a:xfrm>
            <a:off x="500603" y="4264561"/>
            <a:ext cx="3347220" cy="2138214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 kern="1200" spc="0">
                <a:solidFill>
                  <a:srgbClr val="000000"/>
                </a:solidFill>
                <a:latin typeface="+mj-lt"/>
                <a:ea typeface="+mn-ea"/>
                <a:cs typeface="+mn-cs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b="1" dirty="0"/>
              <a:t>核心指标：</a:t>
            </a:r>
            <a:r>
              <a:rPr lang="zh-CN" altLang="en-US" dirty="0"/>
              <a:t>产业聚集度、区域薪资购买力平价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b="1" dirty="0"/>
              <a:t>分析逻辑：</a:t>
            </a:r>
            <a:r>
              <a:rPr lang="zh-CN" altLang="en-US" dirty="0"/>
              <a:t> 追踪一线城市（北上广深）与新一线城市（如杭州、成都）的产业需求差异。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占位符 100"/>
          <p:cNvSpPr txBox="1"/>
          <p:nvPr/>
        </p:nvSpPr>
        <p:spPr>
          <a:xfrm>
            <a:off x="966498" y="3864451"/>
            <a:ext cx="2671886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kern="1200" spc="0">
                <a:solidFill>
                  <a:schemeClr val="accent1"/>
                </a:solidFill>
                <a:latin typeface="+mj-lt"/>
                <a:ea typeface="+mn-ea"/>
                <a:cs typeface="+mn-cs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城市维度</a:t>
            </a:r>
          </a:p>
        </p:txBody>
      </p:sp>
      <p:sp>
        <p:nvSpPr>
          <p:cNvPr id="24" name="文本占位符 101"/>
          <p:cNvSpPr txBox="1"/>
          <p:nvPr/>
        </p:nvSpPr>
        <p:spPr>
          <a:xfrm>
            <a:off x="403946" y="1655240"/>
            <a:ext cx="3347220" cy="17919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 kern="1200" spc="0">
                <a:solidFill>
                  <a:srgbClr val="000000"/>
                </a:solidFill>
                <a:latin typeface="+mj-lt"/>
                <a:ea typeface="+mn-ea"/>
                <a:cs typeface="+mn-cs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b="1" dirty="0"/>
              <a:t>核心指标：</a:t>
            </a:r>
            <a:r>
              <a:rPr lang="zh-CN" altLang="en-US" dirty="0"/>
              <a:t>本硕薪资剪刀差、学历溢价率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b="1" dirty="0"/>
              <a:t>分析逻辑：</a:t>
            </a:r>
            <a:r>
              <a:rPr lang="zh-CN" altLang="en-US" dirty="0"/>
              <a:t>对比同一专业本科与硕士的起薪差距与晋升速度。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占位符 102"/>
          <p:cNvSpPr txBox="1"/>
          <p:nvPr/>
        </p:nvSpPr>
        <p:spPr>
          <a:xfrm>
            <a:off x="8239857" y="1655240"/>
            <a:ext cx="3357481" cy="144571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 kern="1200" spc="0">
                <a:solidFill>
                  <a:srgbClr val="000000"/>
                </a:solidFill>
                <a:latin typeface="+mj-lt"/>
                <a:ea typeface="+mn-ea"/>
                <a:cs typeface="+mn-cs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b="1" dirty="0"/>
              <a:t>核心指标：</a:t>
            </a:r>
            <a:r>
              <a:rPr lang="zh-CN" altLang="en-US" dirty="0"/>
              <a:t>双一流资源护城河、企业校招白名单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b="1" dirty="0"/>
              <a:t>分析逻辑：</a:t>
            </a:r>
            <a:r>
              <a:rPr lang="zh-CN" altLang="en-US" dirty="0"/>
              <a:t>量化“名校光环”对冷门专业的拯救能力。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8239857" y="1655240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8239857" y="4263137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1649891" y="1655240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1649891" y="4263137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占位符 95"/>
          <p:cNvSpPr txBox="1"/>
          <p:nvPr/>
        </p:nvSpPr>
        <p:spPr>
          <a:xfrm>
            <a:off x="4606862" y="2032950"/>
            <a:ext cx="2671886" cy="510778"/>
          </a:xfrm>
          <a:prstGeom prst="roundRect">
            <a:avLst/>
          </a:prstGeom>
          <a:noFill/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kern="1200" spc="0">
                <a:solidFill>
                  <a:schemeClr val="accent1"/>
                </a:solidFill>
                <a:latin typeface="+mj-lt"/>
                <a:ea typeface="+mn-ea"/>
                <a:cs typeface="+mn-cs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/>
              <a:t>模型构建目标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占位符 95"/>
          <p:cNvSpPr txBox="1"/>
          <p:nvPr/>
        </p:nvSpPr>
        <p:spPr>
          <a:xfrm>
            <a:off x="3982736" y="2566932"/>
            <a:ext cx="3920490" cy="23571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kern="1200" spc="0">
                <a:solidFill>
                  <a:schemeClr val="accent1"/>
                </a:solidFill>
                <a:latin typeface="+mj-lt"/>
                <a:ea typeface="+mn-ea"/>
                <a:cs typeface="+mn-cs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400300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700" b="0" dirty="0"/>
              <a:t>打破传统就业分析仅关注“专业”的单一视角，本研究构建多维向量空间。通过交叉对比，揭示在不同高校层级、城市产业结构和舆论环境下，同一专业的就业质量分化规律，精准定位“学历红利”与“资源错配”的真实坐标。</a:t>
            </a:r>
            <a:endParaRPr lang="zh-CN" altLang="en-US" sz="17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8D3571D-1CA5-36AC-4EC7-F9E08DA8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663" y="203792"/>
            <a:ext cx="9232115" cy="52322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独创切入点</a:t>
            </a:r>
            <a:r>
              <a:rPr lang="en-US" altLang="zh-CN" sz="3200" b="1" dirty="0">
                <a:solidFill>
                  <a:schemeClr val="tx2"/>
                </a:solidFill>
                <a:latin typeface="+mn-ea"/>
              </a:rPr>
              <a:t>——</a:t>
            </a:r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四维对比模型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508000" y="5216525"/>
            <a:ext cx="11168380" cy="1080135"/>
            <a:chOff x="800" y="8218"/>
            <a:chExt cx="17588" cy="1701"/>
          </a:xfrm>
        </p:grpSpPr>
        <p:sp>
          <p:nvSpPr>
            <p:cNvPr id="46" name="矩形: 圆角 2"/>
            <p:cNvSpPr/>
            <p:nvPr>
              <p:custDataLst>
                <p:tags r:id="rId2"/>
              </p:custDataLst>
            </p:nvPr>
          </p:nvSpPr>
          <p:spPr>
            <a:xfrm>
              <a:off x="800" y="8218"/>
              <a:ext cx="17588" cy="1701"/>
            </a:xfrm>
            <a:prstGeom prst="roundRect">
              <a:avLst>
                <a:gd name="adj" fmla="val 4162"/>
              </a:avLst>
            </a:prstGeom>
            <a:solidFill>
              <a:schemeClr val="bg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807" y="8617"/>
              <a:ext cx="3115" cy="7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latin typeface="+mn-ea"/>
                </a:rPr>
                <a:t>数据采集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0029" y="8603"/>
              <a:ext cx="3102" cy="7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latin typeface="+mn-ea"/>
                </a:rPr>
                <a:t>相关性分析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855" y="8619"/>
              <a:ext cx="2508" cy="7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latin typeface="+mn-ea"/>
                </a:rPr>
                <a:t>指标构建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3949" y="8609"/>
              <a:ext cx="3855" cy="7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latin typeface="+mn-ea"/>
                </a:rPr>
                <a:t>可视化输出</a:t>
              </a:r>
            </a:p>
          </p:txBody>
        </p:sp>
      </p:grpSp>
      <p:sp>
        <p:nvSpPr>
          <p:cNvPr id="55" name="矩形: 圆角 10"/>
          <p:cNvSpPr/>
          <p:nvPr/>
        </p:nvSpPr>
        <p:spPr>
          <a:xfrm>
            <a:off x="631127" y="5362236"/>
            <a:ext cx="792000" cy="79200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tx2"/>
                </a:solidFill>
              </a:rPr>
              <a:t>建模流程</a:t>
            </a:r>
          </a:p>
        </p:txBody>
      </p:sp>
      <p:sp>
        <p:nvSpPr>
          <p:cNvPr id="2" name="矩形: 圆角 2"/>
          <p:cNvSpPr/>
          <p:nvPr>
            <p:custDataLst>
              <p:tags r:id="rId1"/>
            </p:custDataLst>
          </p:nvPr>
        </p:nvSpPr>
        <p:spPr>
          <a:xfrm>
            <a:off x="508000" y="5223510"/>
            <a:ext cx="1236980" cy="1075055"/>
          </a:xfrm>
          <a:custGeom>
            <a:avLst/>
            <a:gdLst>
              <a:gd name="adj" fmla="val 4162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48" h="1693">
                <a:moveTo>
                  <a:pt x="122" y="54"/>
                </a:moveTo>
                <a:cubicBezTo>
                  <a:pt x="88" y="54"/>
                  <a:pt x="60" y="82"/>
                  <a:pt x="60" y="116"/>
                </a:cubicBezTo>
                <a:lnTo>
                  <a:pt x="60" y="1569"/>
                </a:lnTo>
                <a:cubicBezTo>
                  <a:pt x="60" y="1603"/>
                  <a:pt x="88" y="1631"/>
                  <a:pt x="122" y="1631"/>
                </a:cubicBezTo>
                <a:lnTo>
                  <a:pt x="1488" y="1631"/>
                </a:lnTo>
                <a:cubicBezTo>
                  <a:pt x="1502" y="1631"/>
                  <a:pt x="1514" y="1627"/>
                  <a:pt x="1524" y="1621"/>
                </a:cubicBezTo>
                <a:lnTo>
                  <a:pt x="1527" y="1618"/>
                </a:lnTo>
                <a:lnTo>
                  <a:pt x="1534" y="1618"/>
                </a:lnTo>
                <a:lnTo>
                  <a:pt x="1540" y="1605"/>
                </a:lnTo>
                <a:lnTo>
                  <a:pt x="1541" y="1604"/>
                </a:lnTo>
                <a:cubicBezTo>
                  <a:pt x="1544" y="1597"/>
                  <a:pt x="1548" y="1589"/>
                  <a:pt x="1550" y="1582"/>
                </a:cubicBezTo>
                <a:lnTo>
                  <a:pt x="1874" y="839"/>
                </a:lnTo>
                <a:lnTo>
                  <a:pt x="1534" y="61"/>
                </a:lnTo>
                <a:lnTo>
                  <a:pt x="1516" y="61"/>
                </a:lnTo>
                <a:lnTo>
                  <a:pt x="1513" y="59"/>
                </a:lnTo>
                <a:cubicBezTo>
                  <a:pt x="1505" y="56"/>
                  <a:pt x="1498" y="54"/>
                  <a:pt x="1488" y="54"/>
                </a:cubicBezTo>
                <a:lnTo>
                  <a:pt x="122" y="54"/>
                </a:lnTo>
                <a:close/>
                <a:moveTo>
                  <a:pt x="67" y="0"/>
                </a:moveTo>
                <a:lnTo>
                  <a:pt x="1534" y="0"/>
                </a:lnTo>
                <a:cubicBezTo>
                  <a:pt x="1544" y="0"/>
                  <a:pt x="1552" y="2"/>
                  <a:pt x="1560" y="5"/>
                </a:cubicBezTo>
                <a:lnTo>
                  <a:pt x="1564" y="7"/>
                </a:lnTo>
                <a:lnTo>
                  <a:pt x="1583" y="7"/>
                </a:lnTo>
                <a:lnTo>
                  <a:pt x="1948" y="843"/>
                </a:lnTo>
                <a:lnTo>
                  <a:pt x="1600" y="1640"/>
                </a:lnTo>
                <a:lnTo>
                  <a:pt x="1600" y="1640"/>
                </a:lnTo>
                <a:cubicBezTo>
                  <a:pt x="1598" y="1648"/>
                  <a:pt x="1594" y="1657"/>
                  <a:pt x="1590" y="1664"/>
                </a:cubicBezTo>
                <a:lnTo>
                  <a:pt x="1589" y="1665"/>
                </a:lnTo>
                <a:lnTo>
                  <a:pt x="1583" y="1679"/>
                </a:lnTo>
                <a:lnTo>
                  <a:pt x="1575" y="1679"/>
                </a:lnTo>
                <a:lnTo>
                  <a:pt x="1572" y="1682"/>
                </a:lnTo>
                <a:cubicBezTo>
                  <a:pt x="1561" y="1689"/>
                  <a:pt x="1548" y="1693"/>
                  <a:pt x="1534" y="1693"/>
                </a:cubicBezTo>
                <a:lnTo>
                  <a:pt x="67" y="1693"/>
                </a:lnTo>
                <a:cubicBezTo>
                  <a:pt x="30" y="1693"/>
                  <a:pt x="0" y="1663"/>
                  <a:pt x="0" y="1626"/>
                </a:cubicBezTo>
                <a:lnTo>
                  <a:pt x="0" y="67"/>
                </a:lnTo>
                <a:cubicBezTo>
                  <a:pt x="0" y="30"/>
                  <a:pt x="30" y="0"/>
                  <a:pt x="67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箭头: 右 33"/>
          <p:cNvSpPr/>
          <p:nvPr/>
        </p:nvSpPr>
        <p:spPr>
          <a:xfrm>
            <a:off x="3828415" y="5608955"/>
            <a:ext cx="342900" cy="30480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>
              <a:latin typeface="+mn-ea"/>
            </a:endParaRPr>
          </a:p>
        </p:txBody>
      </p:sp>
      <p:sp>
        <p:nvSpPr>
          <p:cNvPr id="8" name="箭头: 右 33"/>
          <p:cNvSpPr/>
          <p:nvPr/>
        </p:nvSpPr>
        <p:spPr>
          <a:xfrm>
            <a:off x="5985510" y="5608955"/>
            <a:ext cx="342900" cy="30480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>
              <a:latin typeface="+mn-ea"/>
            </a:endParaRPr>
          </a:p>
        </p:txBody>
      </p:sp>
      <p:sp>
        <p:nvSpPr>
          <p:cNvPr id="9" name="箭头: 右 33"/>
          <p:cNvSpPr/>
          <p:nvPr/>
        </p:nvSpPr>
        <p:spPr>
          <a:xfrm>
            <a:off x="8547100" y="5608955"/>
            <a:ext cx="342900" cy="30480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>
              <a:latin typeface="+mn-ea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8C4D7E5-3CEB-EB81-3AF6-C8A1DBE1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理论创新</a:t>
            </a:r>
            <a:r>
              <a:rPr lang="en-US" altLang="zh-CN" sz="3200" b="1" dirty="0">
                <a:solidFill>
                  <a:schemeClr val="tx2"/>
                </a:solidFill>
                <a:latin typeface="+mn-ea"/>
              </a:rPr>
              <a:t>——</a:t>
            </a:r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“抗</a:t>
            </a:r>
            <a:r>
              <a:rPr lang="en-US" altLang="zh-CN" sz="3200" b="1" dirty="0">
                <a:solidFill>
                  <a:schemeClr val="tx2"/>
                </a:solidFill>
                <a:latin typeface="+mn-ea"/>
              </a:rPr>
              <a:t>AI</a:t>
            </a:r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指数”公式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1E1F638-1782-96DE-A3CE-8E289D18F90D}"/>
                  </a:ext>
                </a:extLst>
              </p:cNvPr>
              <p:cNvSpPr txBox="1"/>
              <p:nvPr/>
            </p:nvSpPr>
            <p:spPr>
              <a:xfrm>
                <a:off x="206979" y="1429827"/>
                <a:ext cx="8879872" cy="739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800" b="0" i="1">
                              <a:latin typeface="Cambria Math" panose="02040503050406030204" pitchFamily="18" charset="0"/>
                            </a:rPr>
                            <m:t>resilience</m:t>
                          </m:r>
                        </m:sub>
                      </m:sSub>
                      <m:r>
                        <a:rPr lang="en-US" altLang="zh-CN" sz="28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sepChr m:val=","/>
                          <m:ctrlPr>
                            <a:rPr lang="zh-CN" altLang="en-US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2800" b="0" i="1">
                                  <a:latin typeface="Cambria Math" panose="02040503050406030204" pitchFamily="18" charset="0"/>
                                </a:rPr>
                                <m:t>base</m:t>
                              </m:r>
                            </m:sub>
                          </m:sSub>
                        </m:e>
                        <m:e>
                          <m:d>
                            <m:dPr>
                              <m:ctrlPr>
                                <a:rPr lang="zh-CN" altLang="en-US" sz="2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zh-CN" altLang="en-US" sz="2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zh-CN" sz="2800" b="0" i="1">
                                      <a:latin typeface="Cambria Math" panose="02040503050406030204" pitchFamily="18" charset="0"/>
                                    </a:rPr>
                                    <m:t>degree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d>
                            <m:dPr>
                              <m:ctrlPr>
                                <a:rPr lang="zh-CN" altLang="en-US" sz="2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zh-CN" altLang="en-US" sz="2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b="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zh-CN" sz="2800" b="0" i="1">
                                      <a:latin typeface="Cambria Math" panose="02040503050406030204" pitchFamily="18" charset="0"/>
                                    </a:rPr>
                                    <m:t>uni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b="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1E1F638-1782-96DE-A3CE-8E289D18F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79" y="1429827"/>
                <a:ext cx="8879872" cy="7396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1B08EDC-F2A6-46B6-8F9D-1257B39B6219}"/>
                  </a:ext>
                </a:extLst>
              </p:cNvPr>
              <p:cNvSpPr txBox="1"/>
              <p:nvPr/>
            </p:nvSpPr>
            <p:spPr>
              <a:xfrm>
                <a:off x="383476" y="2498383"/>
                <a:ext cx="8817673" cy="2295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b="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resilience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表示抗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指数，是衡量某项技能或职业在面对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替代时的抗风险能力。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b="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base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代表基础技能可替代性，反映基础技能被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或自动化技术替代的可能性。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b="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degree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代表学历保护系数，用于衡量学历对抗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替代的保护作用，数值越大，表示学历保护的作用越强。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b="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uni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代表高校资源系数，衡量高等教育资源对提升抗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能力的贡献。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1B08EDC-F2A6-46B6-8F9D-1257B39B6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76" y="2498383"/>
                <a:ext cx="8817673" cy="2295244"/>
              </a:xfrm>
              <a:prstGeom prst="rect">
                <a:avLst/>
              </a:prstGeom>
              <a:blipFill>
                <a:blip r:embed="rId6"/>
                <a:stretch>
                  <a:fillRect l="-484" r="-553" b="-3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椭圆 17">
            <a:extLst>
              <a:ext uri="{FF2B5EF4-FFF2-40B4-BE49-F238E27FC236}">
                <a16:creationId xmlns:a16="http://schemas.microsoft.com/office/drawing/2014/main" id="{19F6483A-24A1-F1C3-7AAC-7BF8D102B374}"/>
              </a:ext>
            </a:extLst>
          </p:cNvPr>
          <p:cNvSpPr/>
          <p:nvPr/>
        </p:nvSpPr>
        <p:spPr>
          <a:xfrm>
            <a:off x="9886950" y="1079500"/>
            <a:ext cx="1352550" cy="13172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文科看学校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88C91AD-686E-5E3B-2B97-39D96D15035B}"/>
              </a:ext>
            </a:extLst>
          </p:cNvPr>
          <p:cNvSpPr/>
          <p:nvPr/>
        </p:nvSpPr>
        <p:spPr>
          <a:xfrm>
            <a:off x="9886950" y="2432050"/>
            <a:ext cx="1352550" cy="13172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推荐有滞后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3823F1D-D5A8-F90A-C916-8C6470D7F8B7}"/>
              </a:ext>
            </a:extLst>
          </p:cNvPr>
          <p:cNvSpPr/>
          <p:nvPr/>
        </p:nvSpPr>
        <p:spPr>
          <a:xfrm>
            <a:off x="9893300" y="3765550"/>
            <a:ext cx="1352550" cy="13172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工科看城市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5569673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椭圆 12"/>
          <p:cNvSpPr/>
          <p:nvPr/>
        </p:nvSpPr>
        <p:spPr>
          <a:xfrm>
            <a:off x="5291684" y="803025"/>
            <a:ext cx="1608633" cy="160863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>
                <a:latin typeface="+mj-ea"/>
                <a:ea typeface="+mj-ea"/>
              </a:rPr>
              <a:t>叁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541183" y="3016083"/>
            <a:ext cx="71096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600" dirty="0">
                <a:solidFill>
                  <a:schemeClr val="tx2">
                    <a:lumMod val="50000"/>
                  </a:schemeClr>
                </a:solidFill>
              </a:rPr>
              <a:t>数据工程</a:t>
            </a:r>
            <a:endParaRPr lang="en-US" altLang="zh-CN" sz="4800" b="1" spc="6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zh-CN" altLang="en-US" sz="4800" b="1" spc="600" dirty="0">
                <a:solidFill>
                  <a:schemeClr val="tx2">
                    <a:lumMod val="50000"/>
                  </a:schemeClr>
                </a:solidFill>
              </a:rPr>
              <a:t>从多源获取到算法建模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83749" y="4998273"/>
            <a:ext cx="3222510" cy="1206044"/>
          </a:xfrm>
          <a:prstGeom prst="rect">
            <a:avLst/>
          </a:prstGeom>
          <a:solidFill>
            <a:srgbClr val="F5F5F5"/>
          </a:solidFill>
        </p:spPr>
        <p:txBody>
          <a:bodyPr wrap="square" rtlCol="0" anchor="ctr" anchorCtr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7890" y="4998273"/>
            <a:ext cx="1159744" cy="1206044"/>
          </a:xfrm>
          <a:prstGeom prst="rect">
            <a:avLst/>
          </a:prstGeom>
          <a:solidFill>
            <a:srgbClr val="F5F5F5"/>
          </a:solidFill>
        </p:spPr>
        <p:txBody>
          <a:bodyPr wrap="square" rtlCol="0" anchor="ctr" anchorCtr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圆角矩形 11"/>
          <p:cNvSpPr/>
          <p:nvPr/>
        </p:nvSpPr>
        <p:spPr>
          <a:xfrm>
            <a:off x="516187" y="1118894"/>
            <a:ext cx="6110794" cy="3443346"/>
          </a:xfrm>
          <a:prstGeom prst="roundRect">
            <a:avLst>
              <a:gd name="adj" fmla="val 3704"/>
            </a:avLst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727581" y="972353"/>
            <a:ext cx="185213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数据获取全景图</a:t>
            </a:r>
          </a:p>
        </p:txBody>
      </p:sp>
      <p:sp>
        <p:nvSpPr>
          <p:cNvPr id="59" name="矩形 58"/>
          <p:cNvSpPr/>
          <p:nvPr/>
        </p:nvSpPr>
        <p:spPr>
          <a:xfrm>
            <a:off x="1034020" y="1316382"/>
            <a:ext cx="5099164" cy="309062"/>
          </a:xfrm>
          <a:prstGeom prst="rect">
            <a:avLst/>
          </a:prstGeom>
          <a:solidFill>
            <a:srgbClr val="D9D9D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0" name="右中括号 59"/>
          <p:cNvSpPr/>
          <p:nvPr/>
        </p:nvSpPr>
        <p:spPr>
          <a:xfrm rot="5400000">
            <a:off x="3473441" y="2062375"/>
            <a:ext cx="85684" cy="4300792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812873" y="4261540"/>
            <a:ext cx="1432030" cy="24622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爬虫、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分析工具等</a:t>
            </a:r>
          </a:p>
        </p:txBody>
      </p:sp>
      <p:sp>
        <p:nvSpPr>
          <p:cNvPr id="62" name="矩形 61"/>
          <p:cNvSpPr/>
          <p:nvPr/>
        </p:nvSpPr>
        <p:spPr>
          <a:xfrm>
            <a:off x="993921" y="3664545"/>
            <a:ext cx="1186100" cy="4271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教育部就业报告 </a:t>
            </a:r>
          </a:p>
        </p:txBody>
      </p:sp>
      <p:sp>
        <p:nvSpPr>
          <p:cNvPr id="202" name="文本框 201"/>
          <p:cNvSpPr txBox="1"/>
          <p:nvPr/>
        </p:nvSpPr>
        <p:spPr>
          <a:xfrm>
            <a:off x="1528159" y="1321513"/>
            <a:ext cx="1232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官方数据</a:t>
            </a:r>
          </a:p>
        </p:txBody>
      </p:sp>
      <p:sp>
        <p:nvSpPr>
          <p:cNvPr id="204" name="文本框 203"/>
          <p:cNvSpPr txBox="1"/>
          <p:nvPr/>
        </p:nvSpPr>
        <p:spPr>
          <a:xfrm>
            <a:off x="3078215" y="1322792"/>
            <a:ext cx="1150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招聘数据</a:t>
            </a:r>
          </a:p>
        </p:txBody>
      </p:sp>
      <p:sp>
        <p:nvSpPr>
          <p:cNvPr id="205" name="文本框 204"/>
          <p:cNvSpPr txBox="1"/>
          <p:nvPr/>
        </p:nvSpPr>
        <p:spPr>
          <a:xfrm>
            <a:off x="2417123" y="1209844"/>
            <a:ext cx="95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8" name="矩形 207"/>
          <p:cNvSpPr/>
          <p:nvPr/>
        </p:nvSpPr>
        <p:spPr>
          <a:xfrm>
            <a:off x="2180577" y="3667633"/>
            <a:ext cx="791118" cy="4271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各高校年报</a:t>
            </a:r>
          </a:p>
        </p:txBody>
      </p:sp>
      <p:sp>
        <p:nvSpPr>
          <p:cNvPr id="209" name="矩形 208"/>
          <p:cNvSpPr/>
          <p:nvPr/>
        </p:nvSpPr>
        <p:spPr>
          <a:xfrm>
            <a:off x="2972251" y="3664545"/>
            <a:ext cx="991512" cy="4271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猎聘</a:t>
            </a: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智联</a:t>
            </a: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API</a:t>
            </a:r>
            <a:endParaRPr lang="zh-CN" alt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0" name="矩形 209"/>
          <p:cNvSpPr/>
          <p:nvPr/>
        </p:nvSpPr>
        <p:spPr>
          <a:xfrm>
            <a:off x="3963546" y="3664545"/>
            <a:ext cx="951891" cy="4271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微博</a:t>
            </a: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/B</a:t>
            </a:r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站评论</a:t>
            </a:r>
          </a:p>
        </p:txBody>
      </p:sp>
      <p:sp>
        <p:nvSpPr>
          <p:cNvPr id="211" name="矩形 210"/>
          <p:cNvSpPr/>
          <p:nvPr/>
        </p:nvSpPr>
        <p:spPr>
          <a:xfrm>
            <a:off x="4915438" y="3664545"/>
            <a:ext cx="1070488" cy="4271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大学生就业调研</a:t>
            </a:r>
          </a:p>
        </p:txBody>
      </p:sp>
      <p:sp>
        <p:nvSpPr>
          <p:cNvPr id="212" name="文本框 211"/>
          <p:cNvSpPr txBox="1"/>
          <p:nvPr/>
        </p:nvSpPr>
        <p:spPr>
          <a:xfrm>
            <a:off x="4582468" y="1327479"/>
            <a:ext cx="1030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舆情数据</a:t>
            </a:r>
          </a:p>
        </p:txBody>
      </p:sp>
      <p:sp>
        <p:nvSpPr>
          <p:cNvPr id="213" name="文本框 212"/>
          <p:cNvSpPr txBox="1"/>
          <p:nvPr/>
        </p:nvSpPr>
        <p:spPr>
          <a:xfrm>
            <a:off x="3950163" y="1211133"/>
            <a:ext cx="95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4" name="圆角矩形 11"/>
          <p:cNvSpPr/>
          <p:nvPr/>
        </p:nvSpPr>
        <p:spPr>
          <a:xfrm>
            <a:off x="6879212" y="1118894"/>
            <a:ext cx="2250495" cy="3424519"/>
          </a:xfrm>
          <a:prstGeom prst="roundRect">
            <a:avLst>
              <a:gd name="adj" fmla="val 3704"/>
            </a:avLst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5" name="文本框 214"/>
          <p:cNvSpPr txBox="1"/>
          <p:nvPr/>
        </p:nvSpPr>
        <p:spPr>
          <a:xfrm>
            <a:off x="7344680" y="972353"/>
            <a:ext cx="125877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数据清洗</a:t>
            </a:r>
          </a:p>
        </p:txBody>
      </p:sp>
      <p:sp>
        <p:nvSpPr>
          <p:cNvPr id="230" name="矩形 229"/>
          <p:cNvSpPr/>
          <p:nvPr/>
        </p:nvSpPr>
        <p:spPr>
          <a:xfrm>
            <a:off x="9653282" y="4184855"/>
            <a:ext cx="1929031" cy="75471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000" b="1" dirty="0">
              <a:solidFill>
                <a:srgbClr val="EFF1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1" name="矩形 230"/>
          <p:cNvSpPr/>
          <p:nvPr/>
        </p:nvSpPr>
        <p:spPr>
          <a:xfrm>
            <a:off x="9653282" y="2940601"/>
            <a:ext cx="1929031" cy="75471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000" b="1" dirty="0">
              <a:solidFill>
                <a:srgbClr val="EFF1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9653282" y="1682405"/>
            <a:ext cx="1929031" cy="75471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000" b="1" dirty="0">
              <a:solidFill>
                <a:srgbClr val="EFF1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9663427" y="3067937"/>
            <a:ext cx="1929031" cy="531023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rtlCol="0" anchor="ctr" anchorCtr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Scrapy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9717797" y="1809264"/>
            <a:ext cx="1800000" cy="531023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rtlCol="0" anchor="ctr" anchorCtr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663427" y="4330971"/>
            <a:ext cx="1929031" cy="531023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rtlCol="0" anchor="ctr" anchorCtr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Pandas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6" name="直接箭头连接符 235"/>
          <p:cNvCxnSpPr>
            <a:cxnSpLocks/>
          </p:cNvCxnSpPr>
          <p:nvPr/>
        </p:nvCxnSpPr>
        <p:spPr>
          <a:xfrm>
            <a:off x="10619579" y="2479144"/>
            <a:ext cx="0" cy="416456"/>
          </a:xfrm>
          <a:prstGeom prst="straightConnector1">
            <a:avLst/>
          </a:prstGeom>
          <a:ln w="762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箭头连接符 236"/>
          <p:cNvCxnSpPr>
            <a:cxnSpLocks/>
          </p:cNvCxnSpPr>
          <p:nvPr/>
        </p:nvCxnSpPr>
        <p:spPr>
          <a:xfrm>
            <a:off x="10646444" y="3664545"/>
            <a:ext cx="0" cy="459448"/>
          </a:xfrm>
          <a:prstGeom prst="straightConnector1">
            <a:avLst/>
          </a:prstGeom>
          <a:ln w="762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矩形 237"/>
          <p:cNvSpPr/>
          <p:nvPr/>
        </p:nvSpPr>
        <p:spPr>
          <a:xfrm>
            <a:off x="9592478" y="1083475"/>
            <a:ext cx="2053054" cy="523745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39" name="文本框 238"/>
          <p:cNvSpPr txBox="1"/>
          <p:nvPr/>
        </p:nvSpPr>
        <p:spPr>
          <a:xfrm>
            <a:off x="9896130" y="1238455"/>
            <a:ext cx="145503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工具栈</a:t>
            </a:r>
          </a:p>
        </p:txBody>
      </p:sp>
      <p:sp>
        <p:nvSpPr>
          <p:cNvPr id="241" name="矩形: 圆角 240"/>
          <p:cNvSpPr/>
          <p:nvPr/>
        </p:nvSpPr>
        <p:spPr>
          <a:xfrm>
            <a:off x="510908" y="4750514"/>
            <a:ext cx="8618799" cy="1576347"/>
          </a:xfrm>
          <a:prstGeom prst="roundRect">
            <a:avLst>
              <a:gd name="adj" fmla="val 6719"/>
            </a:avLst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93" name="直接箭头连接符 292"/>
          <p:cNvCxnSpPr/>
          <p:nvPr/>
        </p:nvCxnSpPr>
        <p:spPr>
          <a:xfrm>
            <a:off x="9129707" y="2057899"/>
            <a:ext cx="36988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接箭头连接符 293"/>
          <p:cNvCxnSpPr/>
          <p:nvPr/>
        </p:nvCxnSpPr>
        <p:spPr>
          <a:xfrm>
            <a:off x="9129707" y="3866153"/>
            <a:ext cx="36988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箭头连接符 294"/>
          <p:cNvCxnSpPr/>
          <p:nvPr/>
        </p:nvCxnSpPr>
        <p:spPr>
          <a:xfrm>
            <a:off x="9129707" y="5648865"/>
            <a:ext cx="36988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箭头连接符 299"/>
          <p:cNvCxnSpPr/>
          <p:nvPr/>
        </p:nvCxnSpPr>
        <p:spPr>
          <a:xfrm>
            <a:off x="9129707" y="2083844"/>
            <a:ext cx="369880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箭头连接符 300"/>
          <p:cNvCxnSpPr/>
          <p:nvPr/>
        </p:nvCxnSpPr>
        <p:spPr>
          <a:xfrm>
            <a:off x="9129707" y="3892098"/>
            <a:ext cx="369880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接箭头连接符 301"/>
          <p:cNvCxnSpPr/>
          <p:nvPr/>
        </p:nvCxnSpPr>
        <p:spPr>
          <a:xfrm>
            <a:off x="9129707" y="5674810"/>
            <a:ext cx="369880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>
            <a:extLst>
              <a:ext uri="{FF2B5EF4-FFF2-40B4-BE49-F238E27FC236}">
                <a16:creationId xmlns:a16="http://schemas.microsoft.com/office/drawing/2014/main" id="{799E554A-6B92-81FE-3A54-03C3521B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数据获取与清洗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541984-98F3-E623-841F-BCF46D6B018A}"/>
              </a:ext>
            </a:extLst>
          </p:cNvPr>
          <p:cNvSpPr/>
          <p:nvPr/>
        </p:nvSpPr>
        <p:spPr>
          <a:xfrm>
            <a:off x="9672432" y="5416814"/>
            <a:ext cx="1929031" cy="75471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000" b="1" dirty="0">
              <a:solidFill>
                <a:srgbClr val="EFF1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F72E62-8BDD-C637-4E33-C293BEBD58BC}"/>
              </a:ext>
            </a:extLst>
          </p:cNvPr>
          <p:cNvSpPr txBox="1"/>
          <p:nvPr/>
        </p:nvSpPr>
        <p:spPr>
          <a:xfrm>
            <a:off x="9682577" y="5562930"/>
            <a:ext cx="1929031" cy="531023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rtlCol="0" anchor="ctr" anchorCtr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Flourish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97A2B77-2F9C-0D2E-EAF6-33CE1E523458}"/>
              </a:ext>
            </a:extLst>
          </p:cNvPr>
          <p:cNvCxnSpPr>
            <a:cxnSpLocks/>
          </p:cNvCxnSpPr>
          <p:nvPr/>
        </p:nvCxnSpPr>
        <p:spPr>
          <a:xfrm>
            <a:off x="10665594" y="4896504"/>
            <a:ext cx="0" cy="459448"/>
          </a:xfrm>
          <a:prstGeom prst="straightConnector1">
            <a:avLst/>
          </a:prstGeom>
          <a:ln w="762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A347535-BF07-FAF4-A174-259BE0DE713D}"/>
              </a:ext>
            </a:extLst>
          </p:cNvPr>
          <p:cNvSpPr txBox="1"/>
          <p:nvPr/>
        </p:nvSpPr>
        <p:spPr>
          <a:xfrm>
            <a:off x="761088" y="5016735"/>
            <a:ext cx="10300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难点</a:t>
            </a:r>
            <a:endParaRPr lang="en-US" altLang="zh-CN" sz="32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32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攻克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E74403C-B494-EA8D-F308-FD3F7B5A0A8E}"/>
              </a:ext>
            </a:extLst>
          </p:cNvPr>
          <p:cNvSpPr/>
          <p:nvPr/>
        </p:nvSpPr>
        <p:spPr>
          <a:xfrm>
            <a:off x="2345703" y="5316926"/>
            <a:ext cx="1080981" cy="71470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数据缺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失严重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薪资标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准不一 </a:t>
            </a:r>
          </a:p>
          <a:p>
            <a:pPr algn="ctr">
              <a:lnSpc>
                <a:spcPct val="125000"/>
              </a:lnSpc>
            </a:pP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95749B9-DA72-3C49-5181-A19607BE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622"/>
          <a:stretch>
            <a:fillRect/>
          </a:stretch>
        </p:blipFill>
        <p:spPr>
          <a:xfrm>
            <a:off x="654647" y="1900522"/>
            <a:ext cx="2641122" cy="1528478"/>
          </a:xfrm>
          <a:prstGeom prst="rect">
            <a:avLst/>
          </a:prstGeom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9E05CDA6-1508-5FBF-98E9-911B93B24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23" b="41817"/>
          <a:stretch>
            <a:fillRect/>
          </a:stretch>
        </p:blipFill>
        <p:spPr bwMode="auto">
          <a:xfrm>
            <a:off x="2471212" y="1841938"/>
            <a:ext cx="1919206" cy="161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1DA30F5C-0A44-D769-72FD-C73DED006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6" b="10010"/>
          <a:stretch>
            <a:fillRect/>
          </a:stretch>
        </p:blipFill>
        <p:spPr bwMode="auto">
          <a:xfrm>
            <a:off x="3904112" y="1875796"/>
            <a:ext cx="1070488" cy="159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>
            <a:extLst>
              <a:ext uri="{FF2B5EF4-FFF2-40B4-BE49-F238E27FC236}">
                <a16:creationId xmlns:a16="http://schemas.microsoft.com/office/drawing/2014/main" id="{EF3FA197-A47B-88B4-02A0-8E8E3400A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74"/>
          <a:stretch>
            <a:fillRect/>
          </a:stretch>
        </p:blipFill>
        <p:spPr bwMode="auto">
          <a:xfrm>
            <a:off x="4959722" y="2258287"/>
            <a:ext cx="1305513" cy="12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FA8A031-26DF-294E-F47D-66C2F0C59653}"/>
              </a:ext>
            </a:extLst>
          </p:cNvPr>
          <p:cNvCxnSpPr>
            <a:cxnSpLocks/>
          </p:cNvCxnSpPr>
          <p:nvPr/>
        </p:nvCxnSpPr>
        <p:spPr>
          <a:xfrm flipV="1">
            <a:off x="4155515" y="1215045"/>
            <a:ext cx="3463407" cy="315093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  <a:effectLst>
            <a:softEdge rad="1270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7" name="Picture 19" descr="image">
            <a:extLst>
              <a:ext uri="{FF2B5EF4-FFF2-40B4-BE49-F238E27FC236}">
                <a16:creationId xmlns:a16="http://schemas.microsoft.com/office/drawing/2014/main" id="{853324F4-D026-891D-C610-AD546F79A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90" y="4777937"/>
            <a:ext cx="4750272" cy="151159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ight-arrow_339913">
            <a:extLst>
              <a:ext uri="{FF2B5EF4-FFF2-40B4-BE49-F238E27FC236}">
                <a16:creationId xmlns:a16="http://schemas.microsoft.com/office/drawing/2014/main" id="{FC4A32C7-07AF-FDB4-8EC2-B724DEF569A5}"/>
              </a:ext>
            </a:extLst>
          </p:cNvPr>
          <p:cNvSpPr>
            <a:spLocks noChangeAspect="1"/>
          </p:cNvSpPr>
          <p:nvPr/>
        </p:nvSpPr>
        <p:spPr bwMode="auto">
          <a:xfrm>
            <a:off x="1786540" y="5219928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b="1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3" name="right-arrow_339913">
            <a:extLst>
              <a:ext uri="{FF2B5EF4-FFF2-40B4-BE49-F238E27FC236}">
                <a16:creationId xmlns:a16="http://schemas.microsoft.com/office/drawing/2014/main" id="{180DB6EF-C674-F449-D1DE-F841D4EE19CC}"/>
              </a:ext>
            </a:extLst>
          </p:cNvPr>
          <p:cNvSpPr>
            <a:spLocks noChangeAspect="1"/>
          </p:cNvSpPr>
          <p:nvPr/>
        </p:nvSpPr>
        <p:spPr bwMode="auto">
          <a:xfrm>
            <a:off x="3468007" y="5230951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b="1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9" name="矩形: 圆角 515">
            <a:extLst>
              <a:ext uri="{FF2B5EF4-FFF2-40B4-BE49-F238E27FC236}">
                <a16:creationId xmlns:a16="http://schemas.microsoft.com/office/drawing/2014/main" id="{37BDAA87-8D02-683C-0AF8-D113F6EA9D2E}"/>
              </a:ext>
            </a:extLst>
          </p:cNvPr>
          <p:cNvSpPr/>
          <p:nvPr/>
        </p:nvSpPr>
        <p:spPr>
          <a:xfrm>
            <a:off x="7229958" y="2758749"/>
            <a:ext cx="1572784" cy="288000"/>
          </a:xfrm>
          <a:prstGeom prst="roundRect">
            <a:avLst>
              <a:gd name="adj" fmla="val 6654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停用词过滤</a:t>
            </a:r>
            <a:endParaRPr lang="en-US" altLang="zh-CN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: 圆角 515">
            <a:extLst>
              <a:ext uri="{FF2B5EF4-FFF2-40B4-BE49-F238E27FC236}">
                <a16:creationId xmlns:a16="http://schemas.microsoft.com/office/drawing/2014/main" id="{5C802ACD-5FC6-3B04-F082-43BA1554E857}"/>
              </a:ext>
            </a:extLst>
          </p:cNvPr>
          <p:cNvSpPr/>
          <p:nvPr/>
        </p:nvSpPr>
        <p:spPr>
          <a:xfrm>
            <a:off x="7229958" y="3625328"/>
            <a:ext cx="1572784" cy="288000"/>
          </a:xfrm>
          <a:prstGeom prst="roundRect">
            <a:avLst>
              <a:gd name="adj" fmla="val 6654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插值填补</a:t>
            </a:r>
            <a:endParaRPr lang="en-US" altLang="zh-CN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: 圆角 515">
            <a:extLst>
              <a:ext uri="{FF2B5EF4-FFF2-40B4-BE49-F238E27FC236}">
                <a16:creationId xmlns:a16="http://schemas.microsoft.com/office/drawing/2014/main" id="{918549A0-0C69-BCC5-B8CB-46CF9710660C}"/>
              </a:ext>
            </a:extLst>
          </p:cNvPr>
          <p:cNvSpPr/>
          <p:nvPr/>
        </p:nvSpPr>
        <p:spPr>
          <a:xfrm>
            <a:off x="7229958" y="1939393"/>
            <a:ext cx="1572784" cy="288000"/>
          </a:xfrm>
          <a:prstGeom prst="roundRect">
            <a:avLst>
              <a:gd name="adj" fmla="val 6654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异常值剔除</a:t>
            </a:r>
            <a:endParaRPr lang="en-US" altLang="zh-CN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: 圆角 515">
            <a:extLst>
              <a:ext uri="{FF2B5EF4-FFF2-40B4-BE49-F238E27FC236}">
                <a16:creationId xmlns:a16="http://schemas.microsoft.com/office/drawing/2014/main" id="{FE6E7C09-A142-F2FA-C186-E631BEF42358}"/>
              </a:ext>
            </a:extLst>
          </p:cNvPr>
          <p:cNvSpPr/>
          <p:nvPr/>
        </p:nvSpPr>
        <p:spPr>
          <a:xfrm>
            <a:off x="7229958" y="3208613"/>
            <a:ext cx="1572784" cy="288000"/>
          </a:xfrm>
          <a:prstGeom prst="roundRect">
            <a:avLst>
              <a:gd name="adj" fmla="val 6654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薪资归一化</a:t>
            </a:r>
            <a:endParaRPr lang="en-US" altLang="zh-CN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: 圆角 515">
            <a:extLst>
              <a:ext uri="{FF2B5EF4-FFF2-40B4-BE49-F238E27FC236}">
                <a16:creationId xmlns:a16="http://schemas.microsoft.com/office/drawing/2014/main" id="{753C7A80-2751-9C92-1993-8B24E9EDFC0D}"/>
              </a:ext>
            </a:extLst>
          </p:cNvPr>
          <p:cNvSpPr/>
          <p:nvPr/>
        </p:nvSpPr>
        <p:spPr>
          <a:xfrm>
            <a:off x="7229958" y="2350620"/>
            <a:ext cx="1572784" cy="288000"/>
          </a:xfrm>
          <a:prstGeom prst="roundRect">
            <a:avLst>
              <a:gd name="adj" fmla="val 6654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文本分词</a:t>
            </a:r>
            <a:endParaRPr lang="en-US" altLang="zh-CN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: 圆角 515">
            <a:extLst>
              <a:ext uri="{FF2B5EF4-FFF2-40B4-BE49-F238E27FC236}">
                <a16:creationId xmlns:a16="http://schemas.microsoft.com/office/drawing/2014/main" id="{3DA4EE06-EF4C-773A-1CFC-E861E380F018}"/>
              </a:ext>
            </a:extLst>
          </p:cNvPr>
          <p:cNvSpPr/>
          <p:nvPr/>
        </p:nvSpPr>
        <p:spPr>
          <a:xfrm>
            <a:off x="7229958" y="1501213"/>
            <a:ext cx="1572784" cy="288000"/>
          </a:xfrm>
          <a:prstGeom prst="roundRect">
            <a:avLst>
              <a:gd name="adj" fmla="val 6654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缺失值识别</a:t>
            </a:r>
            <a:endParaRPr lang="en-US" altLang="zh-CN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: 圆角 515">
            <a:extLst>
              <a:ext uri="{FF2B5EF4-FFF2-40B4-BE49-F238E27FC236}">
                <a16:creationId xmlns:a16="http://schemas.microsoft.com/office/drawing/2014/main" id="{9705342D-9D39-8410-C89C-E5118D242F21}"/>
              </a:ext>
            </a:extLst>
          </p:cNvPr>
          <p:cNvSpPr/>
          <p:nvPr/>
        </p:nvSpPr>
        <p:spPr>
          <a:xfrm>
            <a:off x="7229958" y="4023899"/>
            <a:ext cx="1572784" cy="288000"/>
          </a:xfrm>
          <a:prstGeom prst="roundRect">
            <a:avLst>
              <a:gd name="adj" fmla="val 6654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实体对齐</a:t>
            </a:r>
            <a:endParaRPr lang="en-US" altLang="zh-CN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3531617" y="1061444"/>
            <a:ext cx="1188000" cy="612000"/>
          </a:xfrm>
          <a:prstGeom prst="roundRect">
            <a:avLst>
              <a:gd name="adj" fmla="val 16000"/>
            </a:avLst>
          </a:prstGeom>
          <a:solidFill>
            <a:srgbClr val="DEAC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非结构化文本</a:t>
            </a:r>
            <a:endParaRPr kumimoji="1"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3165" y="1882113"/>
            <a:ext cx="1080000" cy="102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张雪峰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社交媒体评论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28092" y="3307769"/>
            <a:ext cx="1080000" cy="73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输入</a:t>
            </a:r>
            <a:b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内容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: 圆角 35"/>
          <p:cNvSpPr/>
          <p:nvPr/>
        </p:nvSpPr>
        <p:spPr>
          <a:xfrm>
            <a:off x="5204920" y="1061444"/>
            <a:ext cx="1348370" cy="612000"/>
          </a:xfrm>
          <a:prstGeom prst="roundRect">
            <a:avLst>
              <a:gd name="adj" fmla="val 16000"/>
            </a:avLst>
          </a:prstGeom>
          <a:solidFill>
            <a:srgbClr val="DEAC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BERT </a:t>
            </a:r>
            <a:r>
              <a:rPr kumimoji="1"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模型编码</a:t>
            </a:r>
            <a:endParaRPr kumimoji="1"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箭头: 下 22"/>
          <p:cNvSpPr/>
          <p:nvPr/>
        </p:nvSpPr>
        <p:spPr>
          <a:xfrm rot="16200000">
            <a:off x="4782268" y="1169445"/>
            <a:ext cx="360000" cy="396000"/>
          </a:xfrm>
          <a:prstGeom prst="downArrow">
            <a:avLst>
              <a:gd name="adj1" fmla="val 34897"/>
              <a:gd name="adj2" fmla="val 6564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矩形: 圆角 37"/>
          <p:cNvSpPr/>
          <p:nvPr/>
        </p:nvSpPr>
        <p:spPr>
          <a:xfrm>
            <a:off x="2245568" y="5027349"/>
            <a:ext cx="972000" cy="756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600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历史就业数据</a:t>
            </a:r>
          </a:p>
        </p:txBody>
      </p:sp>
      <p:sp>
        <p:nvSpPr>
          <p:cNvPr id="41" name="矩形: 圆角 40"/>
          <p:cNvSpPr/>
          <p:nvPr/>
        </p:nvSpPr>
        <p:spPr>
          <a:xfrm>
            <a:off x="2245568" y="2094910"/>
            <a:ext cx="972000" cy="756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EACB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eaVert" rtlCol="0" anchor="b"/>
          <a:lstStyle/>
          <a:p>
            <a:pPr algn="ctr"/>
            <a:r>
              <a:rPr lang="zh-CN" altLang="en-US" b="1" dirty="0">
                <a:solidFill>
                  <a:srgbClr val="DEAC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</a:p>
        </p:txBody>
      </p:sp>
      <p:sp>
        <p:nvSpPr>
          <p:cNvPr id="44" name="矩形: 圆角 43"/>
          <p:cNvSpPr/>
          <p:nvPr/>
        </p:nvSpPr>
        <p:spPr>
          <a:xfrm>
            <a:off x="4050002" y="5072949"/>
            <a:ext cx="972000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1600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</a:p>
        </p:txBody>
      </p:sp>
      <p:sp>
        <p:nvSpPr>
          <p:cNvPr id="45" name="矩形: 圆角 44"/>
          <p:cNvSpPr/>
          <p:nvPr/>
        </p:nvSpPr>
        <p:spPr>
          <a:xfrm>
            <a:off x="4202402" y="5225349"/>
            <a:ext cx="972000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1600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清洗</a:t>
            </a:r>
          </a:p>
        </p:txBody>
      </p:sp>
      <p:sp>
        <p:nvSpPr>
          <p:cNvPr id="46" name="矩形: 圆角 45"/>
          <p:cNvSpPr/>
          <p:nvPr/>
        </p:nvSpPr>
        <p:spPr>
          <a:xfrm>
            <a:off x="4354802" y="5377749"/>
            <a:ext cx="972000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1600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归一化</a:t>
            </a:r>
          </a:p>
        </p:txBody>
      </p:sp>
      <p:sp>
        <p:nvSpPr>
          <p:cNvPr id="51" name="箭头: 下 22"/>
          <p:cNvSpPr/>
          <p:nvPr/>
        </p:nvSpPr>
        <p:spPr>
          <a:xfrm>
            <a:off x="2605568" y="2857285"/>
            <a:ext cx="252000" cy="252000"/>
          </a:xfrm>
          <a:prstGeom prst="downArrow">
            <a:avLst>
              <a:gd name="adj1" fmla="val 34897"/>
              <a:gd name="adj2" fmla="val 65647"/>
            </a:avLst>
          </a:prstGeom>
          <a:solidFill>
            <a:srgbClr val="DEA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矩形: 圆角 51"/>
          <p:cNvSpPr/>
          <p:nvPr/>
        </p:nvSpPr>
        <p:spPr>
          <a:xfrm>
            <a:off x="3942146" y="2757346"/>
            <a:ext cx="972000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EACB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1400" b="1" dirty="0">
                <a:solidFill>
                  <a:srgbClr val="DEAC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实体识别</a:t>
            </a:r>
            <a:endParaRPr lang="en-US" altLang="zh-CN" sz="1400" b="1" dirty="0">
              <a:solidFill>
                <a:srgbClr val="DEAC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: 圆角 52"/>
          <p:cNvSpPr/>
          <p:nvPr/>
        </p:nvSpPr>
        <p:spPr>
          <a:xfrm>
            <a:off x="3942146" y="3186863"/>
            <a:ext cx="972000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EACB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1400" b="1" dirty="0">
                <a:solidFill>
                  <a:srgbClr val="DEAC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情感分类</a:t>
            </a:r>
            <a:endParaRPr lang="en-US" altLang="zh-CN" sz="1400" b="1" dirty="0">
              <a:solidFill>
                <a:srgbClr val="DEAC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3942146" y="3615396"/>
            <a:ext cx="972000" cy="3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rgbClr val="DEACB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1400" b="1" dirty="0">
                <a:solidFill>
                  <a:srgbClr val="DEAC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强度量化</a:t>
            </a:r>
            <a:endParaRPr lang="en-US" altLang="zh-CN" sz="1400" b="1" dirty="0">
              <a:solidFill>
                <a:srgbClr val="DEAC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: 圆角 54"/>
          <p:cNvSpPr/>
          <p:nvPr/>
        </p:nvSpPr>
        <p:spPr>
          <a:xfrm>
            <a:off x="3942146" y="4045897"/>
            <a:ext cx="972000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EACB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b="1" dirty="0">
                <a:solidFill>
                  <a:srgbClr val="DEAC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 …</a:t>
            </a:r>
          </a:p>
        </p:txBody>
      </p:sp>
      <p:sp>
        <p:nvSpPr>
          <p:cNvPr id="56" name="箭头: 下 22"/>
          <p:cNvSpPr/>
          <p:nvPr/>
        </p:nvSpPr>
        <p:spPr>
          <a:xfrm rot="16200000">
            <a:off x="3655952" y="3669397"/>
            <a:ext cx="252000" cy="252000"/>
          </a:xfrm>
          <a:prstGeom prst="downArrow">
            <a:avLst>
              <a:gd name="adj1" fmla="val 34897"/>
              <a:gd name="adj2" fmla="val 65647"/>
            </a:avLst>
          </a:prstGeom>
          <a:solidFill>
            <a:srgbClr val="DEA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矩形: 圆角 56"/>
          <p:cNvSpPr/>
          <p:nvPr/>
        </p:nvSpPr>
        <p:spPr>
          <a:xfrm>
            <a:off x="4086146" y="2172651"/>
            <a:ext cx="684000" cy="360000"/>
          </a:xfrm>
          <a:prstGeom prst="roundRect">
            <a:avLst>
              <a:gd name="adj" fmla="val 16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algn="ctr"/>
            <a:r>
              <a:rPr kumimoji="1"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亚型</a:t>
            </a:r>
            <a:endParaRPr kumimoji="1"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3240594" y="5279349"/>
            <a:ext cx="792622" cy="252000"/>
            <a:chOff x="4270852" y="4470507"/>
            <a:chExt cx="792622" cy="252000"/>
          </a:xfrm>
        </p:grpSpPr>
        <p:sp>
          <p:nvSpPr>
            <p:cNvPr id="59" name="箭头: 下 22"/>
            <p:cNvSpPr/>
            <p:nvPr/>
          </p:nvSpPr>
          <p:spPr>
            <a:xfrm rot="16200000">
              <a:off x="4270852" y="4470507"/>
              <a:ext cx="252000" cy="252000"/>
            </a:xfrm>
            <a:prstGeom prst="downArrow">
              <a:avLst>
                <a:gd name="adj1" fmla="val 34897"/>
                <a:gd name="adj2" fmla="val 65647"/>
              </a:avLst>
            </a:prstGeom>
            <a:solidFill>
              <a:srgbClr val="286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箭头: 下 22"/>
            <p:cNvSpPr/>
            <p:nvPr/>
          </p:nvSpPr>
          <p:spPr>
            <a:xfrm rot="16200000">
              <a:off x="4811474" y="4470507"/>
              <a:ext cx="252000" cy="252000"/>
            </a:xfrm>
            <a:prstGeom prst="downArrow">
              <a:avLst>
                <a:gd name="adj1" fmla="val 34897"/>
                <a:gd name="adj2" fmla="val 65647"/>
              </a:avLst>
            </a:prstGeom>
            <a:solidFill>
              <a:srgbClr val="286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3420905" y="5112082"/>
            <a:ext cx="432000" cy="45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rgbClr val="28659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…</a:t>
            </a:r>
          </a:p>
        </p:txBody>
      </p:sp>
      <p:sp>
        <p:nvSpPr>
          <p:cNvPr id="66" name="矩形: 圆角 65"/>
          <p:cNvSpPr/>
          <p:nvPr/>
        </p:nvSpPr>
        <p:spPr>
          <a:xfrm>
            <a:off x="5343967" y="2172651"/>
            <a:ext cx="684000" cy="360000"/>
          </a:xfrm>
          <a:prstGeom prst="roundRect">
            <a:avLst>
              <a:gd name="adj" fmla="val 16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algn="ctr"/>
            <a:r>
              <a:rPr kumimoji="1"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分级</a:t>
            </a:r>
            <a:endParaRPr kumimoji="1"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矩形: 圆角 66"/>
          <p:cNvSpPr/>
          <p:nvPr/>
        </p:nvSpPr>
        <p:spPr>
          <a:xfrm>
            <a:off x="5241260" y="3353827"/>
            <a:ext cx="324000" cy="3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EACB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sz="1400" b="1" dirty="0">
                <a:solidFill>
                  <a:srgbClr val="DEAC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8" name="矩形: 圆角 67"/>
          <p:cNvSpPr/>
          <p:nvPr/>
        </p:nvSpPr>
        <p:spPr>
          <a:xfrm>
            <a:off x="5414615" y="3473842"/>
            <a:ext cx="324000" cy="3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EACB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sz="1400" b="1" dirty="0">
                <a:solidFill>
                  <a:srgbClr val="DEAC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69" name="矩形: 圆角 68"/>
          <p:cNvSpPr/>
          <p:nvPr/>
        </p:nvSpPr>
        <p:spPr>
          <a:xfrm>
            <a:off x="5587970" y="3593857"/>
            <a:ext cx="324000" cy="3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EACB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sz="1400" b="1" dirty="0">
                <a:solidFill>
                  <a:srgbClr val="DEAC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70" name="矩形: 圆角 69"/>
          <p:cNvSpPr/>
          <p:nvPr/>
        </p:nvSpPr>
        <p:spPr>
          <a:xfrm>
            <a:off x="5761325" y="3713872"/>
            <a:ext cx="324000" cy="3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EACB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sz="1600" b="1" dirty="0">
                <a:solidFill>
                  <a:srgbClr val="DEAC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71" name="矩形: 圆角 70"/>
          <p:cNvSpPr/>
          <p:nvPr/>
        </p:nvSpPr>
        <p:spPr>
          <a:xfrm>
            <a:off x="5934680" y="3833887"/>
            <a:ext cx="324000" cy="3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EACB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sz="1400" b="1" dirty="0">
                <a:solidFill>
                  <a:srgbClr val="DEAC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72" name="箭头: 下 22"/>
          <p:cNvSpPr/>
          <p:nvPr/>
        </p:nvSpPr>
        <p:spPr>
          <a:xfrm rot="16200000">
            <a:off x="4966550" y="3669397"/>
            <a:ext cx="252000" cy="252000"/>
          </a:xfrm>
          <a:prstGeom prst="downArrow">
            <a:avLst>
              <a:gd name="adj1" fmla="val 34897"/>
              <a:gd name="adj2" fmla="val 65647"/>
            </a:avLst>
          </a:prstGeom>
          <a:solidFill>
            <a:srgbClr val="DEA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矩形: 圆角 72"/>
          <p:cNvSpPr/>
          <p:nvPr/>
        </p:nvSpPr>
        <p:spPr>
          <a:xfrm>
            <a:off x="5566123" y="5067622"/>
            <a:ext cx="324000" cy="3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sz="1400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4" name="矩形: 圆角 73"/>
          <p:cNvSpPr/>
          <p:nvPr/>
        </p:nvSpPr>
        <p:spPr>
          <a:xfrm>
            <a:off x="5739478" y="5187637"/>
            <a:ext cx="324000" cy="3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sz="1400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5" name="矩形: 圆角 74"/>
          <p:cNvSpPr/>
          <p:nvPr/>
        </p:nvSpPr>
        <p:spPr>
          <a:xfrm>
            <a:off x="5912833" y="5307652"/>
            <a:ext cx="324000" cy="3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sz="1400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76" name="矩形: 圆角 75"/>
          <p:cNvSpPr/>
          <p:nvPr/>
        </p:nvSpPr>
        <p:spPr>
          <a:xfrm>
            <a:off x="6086188" y="5427667"/>
            <a:ext cx="324000" cy="3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sz="1400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77" name="矩形: 圆角 76"/>
          <p:cNvSpPr/>
          <p:nvPr/>
        </p:nvSpPr>
        <p:spPr>
          <a:xfrm>
            <a:off x="6259543" y="5547682"/>
            <a:ext cx="324000" cy="3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sz="1400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83" name="箭头: 下 22"/>
          <p:cNvSpPr/>
          <p:nvPr/>
        </p:nvSpPr>
        <p:spPr>
          <a:xfrm rot="16200000">
            <a:off x="5384771" y="5431750"/>
            <a:ext cx="252000" cy="252000"/>
          </a:xfrm>
          <a:prstGeom prst="downArrow">
            <a:avLst>
              <a:gd name="adj1" fmla="val 34897"/>
              <a:gd name="adj2" fmla="val 65647"/>
            </a:avLst>
          </a:prstGeom>
          <a:solidFill>
            <a:srgbClr val="286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矩形: 圆角 84"/>
          <p:cNvSpPr/>
          <p:nvPr/>
        </p:nvSpPr>
        <p:spPr>
          <a:xfrm>
            <a:off x="413909" y="874433"/>
            <a:ext cx="6300000" cy="5690832"/>
          </a:xfrm>
          <a:prstGeom prst="roundRect">
            <a:avLst>
              <a:gd name="adj" fmla="val 2401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algn="ctr"/>
            <a:endParaRPr kumimoji="1"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箭头: 下 22"/>
          <p:cNvSpPr/>
          <p:nvPr/>
        </p:nvSpPr>
        <p:spPr>
          <a:xfrm rot="16200000">
            <a:off x="6698974" y="1196701"/>
            <a:ext cx="360000" cy="396000"/>
          </a:xfrm>
          <a:prstGeom prst="downArrow">
            <a:avLst>
              <a:gd name="adj1" fmla="val 34897"/>
              <a:gd name="adj2" fmla="val 6564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矩形: 圆角 87"/>
          <p:cNvSpPr/>
          <p:nvPr/>
        </p:nvSpPr>
        <p:spPr>
          <a:xfrm>
            <a:off x="7055948" y="4438368"/>
            <a:ext cx="972000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sz="1600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</a:p>
        </p:txBody>
      </p:sp>
      <p:sp>
        <p:nvSpPr>
          <p:cNvPr id="89" name="矩形: 圆角 88"/>
          <p:cNvSpPr/>
          <p:nvPr/>
        </p:nvSpPr>
        <p:spPr>
          <a:xfrm>
            <a:off x="7208348" y="4590768"/>
            <a:ext cx="972000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sz="1600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</a:p>
        </p:txBody>
      </p:sp>
      <p:sp>
        <p:nvSpPr>
          <p:cNvPr id="90" name="矩形: 圆角 89"/>
          <p:cNvSpPr/>
          <p:nvPr/>
        </p:nvSpPr>
        <p:spPr>
          <a:xfrm>
            <a:off x="7360748" y="4743168"/>
            <a:ext cx="972000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sz="1600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</a:p>
        </p:txBody>
      </p:sp>
      <p:sp>
        <p:nvSpPr>
          <p:cNvPr id="91" name="矩形: 圆角 90"/>
          <p:cNvSpPr/>
          <p:nvPr/>
        </p:nvSpPr>
        <p:spPr>
          <a:xfrm>
            <a:off x="7055948" y="5647240"/>
            <a:ext cx="972000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0AD47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sz="1600" b="1" dirty="0">
                <a:solidFill>
                  <a:srgbClr val="70AD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</a:p>
        </p:txBody>
      </p:sp>
      <p:sp>
        <p:nvSpPr>
          <p:cNvPr id="92" name="矩形: 圆角 91"/>
          <p:cNvSpPr/>
          <p:nvPr/>
        </p:nvSpPr>
        <p:spPr>
          <a:xfrm>
            <a:off x="7208348" y="5799640"/>
            <a:ext cx="972000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0AD47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sz="1600" b="1" dirty="0">
                <a:solidFill>
                  <a:srgbClr val="70AD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</a:p>
        </p:txBody>
      </p:sp>
      <p:sp>
        <p:nvSpPr>
          <p:cNvPr id="93" name="矩形: 圆角 92"/>
          <p:cNvSpPr/>
          <p:nvPr/>
        </p:nvSpPr>
        <p:spPr>
          <a:xfrm>
            <a:off x="7360748" y="5952040"/>
            <a:ext cx="972000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0AD47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sz="1600" b="1" dirty="0">
                <a:solidFill>
                  <a:srgbClr val="70AD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</a:p>
        </p:txBody>
      </p:sp>
      <p:sp>
        <p:nvSpPr>
          <p:cNvPr id="94" name="矩形: 圆角 93"/>
          <p:cNvSpPr/>
          <p:nvPr/>
        </p:nvSpPr>
        <p:spPr>
          <a:xfrm>
            <a:off x="7004662" y="1940362"/>
            <a:ext cx="1371900" cy="832056"/>
          </a:xfrm>
          <a:prstGeom prst="roundRect">
            <a:avLst/>
          </a:prstGeom>
          <a:solidFill>
            <a:srgbClr val="FBE89B">
              <a:alpha val="50196"/>
            </a:srgb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历史热度曲线</a:t>
            </a:r>
            <a:b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(Input)</a:t>
            </a:r>
            <a:endParaRPr lang="en-US" altLang="zh-CN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: 圆角 94"/>
          <p:cNvSpPr/>
          <p:nvPr/>
        </p:nvSpPr>
        <p:spPr>
          <a:xfrm>
            <a:off x="7170248" y="2841935"/>
            <a:ext cx="972000" cy="360000"/>
          </a:xfrm>
          <a:prstGeom prst="roundRect">
            <a:avLst/>
          </a:prstGeom>
          <a:solidFill>
            <a:srgbClr val="DEACB8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b="1" dirty="0"/>
              <a:t>Model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: 圆角 95"/>
          <p:cNvSpPr/>
          <p:nvPr/>
        </p:nvSpPr>
        <p:spPr>
          <a:xfrm>
            <a:off x="7170248" y="3270468"/>
            <a:ext cx="972000" cy="360000"/>
          </a:xfrm>
          <a:prstGeom prst="roundRect">
            <a:avLst/>
          </a:prstGeom>
          <a:solidFill>
            <a:srgbClr val="DEACB8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b="1" dirty="0"/>
              <a:t>Target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: 圆角 96"/>
          <p:cNvSpPr/>
          <p:nvPr/>
        </p:nvSpPr>
        <p:spPr>
          <a:xfrm>
            <a:off x="7170248" y="3700969"/>
            <a:ext cx="972000" cy="360000"/>
          </a:xfrm>
          <a:prstGeom prst="roundRect">
            <a:avLst/>
          </a:prstGeom>
          <a:solidFill>
            <a:srgbClr val="DEACB8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 …</a:t>
            </a:r>
          </a:p>
        </p:txBody>
      </p:sp>
      <p:sp>
        <p:nvSpPr>
          <p:cNvPr id="99" name="箭头: 下 22"/>
          <p:cNvSpPr/>
          <p:nvPr/>
        </p:nvSpPr>
        <p:spPr>
          <a:xfrm rot="16200000">
            <a:off x="8322923" y="1196701"/>
            <a:ext cx="360000" cy="396000"/>
          </a:xfrm>
          <a:prstGeom prst="downArrow">
            <a:avLst>
              <a:gd name="adj1" fmla="val 34897"/>
              <a:gd name="adj2" fmla="val 6564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矩形: 圆角 99"/>
          <p:cNvSpPr/>
          <p:nvPr/>
        </p:nvSpPr>
        <p:spPr>
          <a:xfrm>
            <a:off x="7102649" y="1088701"/>
            <a:ext cx="1188000" cy="612000"/>
          </a:xfrm>
          <a:prstGeom prst="roundRect">
            <a:avLst>
              <a:gd name="adj" fmla="val 16000"/>
            </a:avLst>
          </a:prstGeom>
          <a:solidFill>
            <a:srgbClr val="FBE89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时序序列构建</a:t>
            </a:r>
            <a:endParaRPr kumimoji="1"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" name="矩形: 圆角 100"/>
          <p:cNvSpPr/>
          <p:nvPr/>
        </p:nvSpPr>
        <p:spPr>
          <a:xfrm>
            <a:off x="8673314" y="1088701"/>
            <a:ext cx="1188000" cy="612000"/>
          </a:xfrm>
          <a:prstGeom prst="roundRect">
            <a:avLst>
              <a:gd name="adj" fmla="val 16000"/>
            </a:avLst>
          </a:prstGeom>
          <a:solidFill>
            <a:srgbClr val="FBE89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LSTM </a:t>
            </a:r>
            <a:r>
              <a:rPr kumimoji="1"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模型训练</a:t>
            </a:r>
            <a:endParaRPr kumimoji="1"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853314" y="1749733"/>
            <a:ext cx="828000" cy="307777"/>
          </a:xfrm>
          <a:prstGeom prst="rect">
            <a:avLst/>
          </a:prstGeom>
          <a:solidFill>
            <a:srgbClr val="FBE89B">
              <a:alpha val="50196"/>
            </a:srgb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>
            <a:defPPr>
              <a:defRPr lang="en-US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000" dirty="0">
                <a:solidFill>
                  <a:schemeClr val="tx1"/>
                </a:solidFill>
                <a:sym typeface="Arial" panose="020B0604020202020204" pitchFamily="34" charset="0"/>
              </a:rPr>
              <a:t>专业讨论量</a:t>
            </a:r>
            <a:endParaRPr lang="en-US" altLang="zh-CN" sz="1000" dirty="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8787491" y="2878459"/>
            <a:ext cx="1008000" cy="452767"/>
          </a:xfrm>
          <a:prstGeom prst="rect">
            <a:avLst/>
          </a:prstGeom>
          <a:solidFill>
            <a:srgbClr val="FBE89B">
              <a:alpha val="50196"/>
            </a:srgb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>
            <a:defPPr>
              <a:defRPr lang="en-US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  <a:sym typeface="Arial" panose="020B0604020202020204" pitchFamily="34" charset="0"/>
              </a:rPr>
              <a:t>供需缺口预测</a:t>
            </a:r>
            <a:endParaRPr lang="en-US" altLang="zh-CN" dirty="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106" name="箭头: 下 22"/>
          <p:cNvSpPr/>
          <p:nvPr/>
        </p:nvSpPr>
        <p:spPr>
          <a:xfrm rot="16200000">
            <a:off x="9893587" y="1196701"/>
            <a:ext cx="360000" cy="396000"/>
          </a:xfrm>
          <a:prstGeom prst="downArrow">
            <a:avLst>
              <a:gd name="adj1" fmla="val 34897"/>
              <a:gd name="adj2" fmla="val 6564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矩形: 圆角 106"/>
          <p:cNvSpPr/>
          <p:nvPr/>
        </p:nvSpPr>
        <p:spPr>
          <a:xfrm>
            <a:off x="10265563" y="1088701"/>
            <a:ext cx="1188000" cy="612000"/>
          </a:xfrm>
          <a:prstGeom prst="roundRect">
            <a:avLst>
              <a:gd name="adj" fmla="val 16000"/>
            </a:avLst>
          </a:prstGeom>
          <a:solidFill>
            <a:srgbClr val="FBE89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未来趋势预测</a:t>
            </a:r>
            <a:endParaRPr kumimoji="1"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8" name="矩形: 圆角 107"/>
          <p:cNvSpPr/>
          <p:nvPr/>
        </p:nvSpPr>
        <p:spPr>
          <a:xfrm>
            <a:off x="6805984" y="873506"/>
            <a:ext cx="4860000" cy="5690832"/>
          </a:xfrm>
          <a:prstGeom prst="roundRect">
            <a:avLst>
              <a:gd name="adj" fmla="val 2401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algn="ctr"/>
            <a:endParaRPr kumimoji="1"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0037186" y="2563111"/>
            <a:ext cx="1548000" cy="468000"/>
          </a:xfrm>
          <a:prstGeom prst="rect">
            <a:avLst/>
          </a:prstGeom>
          <a:solidFill>
            <a:srgbClr val="FBE89B">
              <a:alpha val="50196"/>
            </a:srgbClr>
          </a:solidFill>
          <a:ln w="762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400" dirty="0">
                <a:solidFill>
                  <a:schemeClr val="tx1"/>
                </a:solidFill>
                <a:sym typeface="Arial" panose="020B0604020202020204" pitchFamily="34" charset="0"/>
              </a:rPr>
              <a:t>产出</a:t>
            </a:r>
            <a:endParaRPr lang="en-US" altLang="zh-CN" sz="1400" dirty="0">
              <a:solidFill>
                <a:schemeClr val="tx1"/>
              </a:solidFill>
              <a:sym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/>
                </a:solidFill>
                <a:sym typeface="Arial" panose="020B0604020202020204" pitchFamily="34" charset="0"/>
              </a:rPr>
              <a:t>网红推荐指数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10037186" y="3341954"/>
            <a:ext cx="1548000" cy="6251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验证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羊群效应滞后性</a:t>
            </a:r>
          </a:p>
        </p:txBody>
      </p:sp>
      <p:sp>
        <p:nvSpPr>
          <p:cNvPr id="113" name="文本框 112"/>
          <p:cNvSpPr txBox="1"/>
          <p:nvPr/>
        </p:nvSpPr>
        <p:spPr>
          <a:xfrm>
            <a:off x="10037186" y="4225053"/>
            <a:ext cx="1548000" cy="523220"/>
          </a:xfrm>
          <a:prstGeom prst="rect">
            <a:avLst/>
          </a:prstGeom>
          <a:solidFill>
            <a:srgbClr val="FBE89B">
              <a:alpha val="50196"/>
            </a:srgbClr>
          </a:solidFill>
          <a:ln w="762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>
            <a:defPPr>
              <a:defRPr lang="en-US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  <a:sym typeface="Arial" panose="020B0604020202020204" pitchFamily="34" charset="0"/>
              </a:rPr>
              <a:t>产出</a:t>
            </a:r>
            <a:endParaRPr lang="en-US" altLang="zh-CN" dirty="0">
              <a:solidFill>
                <a:schemeClr val="tx1"/>
              </a:solidFill>
              <a:sym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tx1"/>
                </a:solidFill>
                <a:sym typeface="Arial" panose="020B0604020202020204" pitchFamily="34" charset="0"/>
              </a:rPr>
              <a:t>未来</a:t>
            </a:r>
            <a:r>
              <a:rPr lang="en-US" altLang="zh-CN" dirty="0">
                <a:solidFill>
                  <a:schemeClr val="tx1"/>
                </a:solidFill>
                <a:sym typeface="Arial" panose="020B0604020202020204" pitchFamily="34" charset="0"/>
              </a:rPr>
              <a:t>6</a:t>
            </a:r>
            <a:r>
              <a:rPr lang="zh-CN" altLang="en-US" dirty="0">
                <a:solidFill>
                  <a:schemeClr val="tx1"/>
                </a:solidFill>
                <a:sym typeface="Arial" panose="020B0604020202020204" pitchFamily="34" charset="0"/>
              </a:rPr>
              <a:t>个月岗位需求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10037186" y="5015662"/>
            <a:ext cx="1548000" cy="6251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决策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红黄牌专业预警</a:t>
            </a:r>
          </a:p>
        </p:txBody>
      </p:sp>
      <p:cxnSp>
        <p:nvCxnSpPr>
          <p:cNvPr id="116" name="直接箭头连接符 115"/>
          <p:cNvCxnSpPr>
            <a:stCxn id="94" idx="3"/>
            <a:endCxn id="102" idx="1"/>
          </p:cNvCxnSpPr>
          <p:nvPr/>
        </p:nvCxnSpPr>
        <p:spPr>
          <a:xfrm flipV="1">
            <a:off x="8376562" y="1903622"/>
            <a:ext cx="476752" cy="45276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: 圆角 127"/>
          <p:cNvSpPr/>
          <p:nvPr/>
        </p:nvSpPr>
        <p:spPr>
          <a:xfrm>
            <a:off x="830580" y="1053975"/>
            <a:ext cx="2677851" cy="626918"/>
          </a:xfrm>
          <a:prstGeom prst="roundRect">
            <a:avLst>
              <a:gd name="adj" fmla="val 8000"/>
            </a:avLst>
          </a:pr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endParaRPr kumimoji="1" lang="en-US" altLang="zh-CN" sz="1050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sym typeface="Arial" panose="020B0604020202020204" pitchFamily="34" charset="0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904776" y="1164695"/>
            <a:ext cx="553826" cy="476664"/>
          </a:xfrm>
          <a:prstGeom prst="roundRect">
            <a:avLst>
              <a:gd name="adj" fmla="val 16000"/>
            </a:avLst>
          </a:prstGeom>
          <a:solidFill>
            <a:srgbClr val="DEAC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algn="ctr"/>
            <a:r>
              <a:rPr kumimoji="1" lang="zh-CN" altLang="en-US" sz="105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舆情数据挖掘</a:t>
            </a:r>
            <a:endParaRPr kumimoji="1" lang="en-US" altLang="zh-CN" sz="10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1665640" y="1117037"/>
            <a:ext cx="195828" cy="226094"/>
          </a:xfrm>
          <a:custGeom>
            <a:avLst/>
            <a:gdLst>
              <a:gd name="T0" fmla="*/ 8332 w 8332"/>
              <a:gd name="T1" fmla="*/ 8275 h 10000"/>
              <a:gd name="T2" fmla="*/ 7926 w 8332"/>
              <a:gd name="T3" fmla="*/ 9493 h 10000"/>
              <a:gd name="T4" fmla="*/ 6946 w 8332"/>
              <a:gd name="T5" fmla="*/ 10000 h 10000"/>
              <a:gd name="T6" fmla="*/ 1386 w 8332"/>
              <a:gd name="T7" fmla="*/ 10000 h 10000"/>
              <a:gd name="T8" fmla="*/ 406 w 8332"/>
              <a:gd name="T9" fmla="*/ 9493 h 10000"/>
              <a:gd name="T10" fmla="*/ 0 w 8332"/>
              <a:gd name="T11" fmla="*/ 8275 h 10000"/>
              <a:gd name="T12" fmla="*/ 55 w 8332"/>
              <a:gd name="T13" fmla="*/ 7230 h 10000"/>
              <a:gd name="T14" fmla="*/ 260 w 8332"/>
              <a:gd name="T15" fmla="*/ 6240 h 10000"/>
              <a:gd name="T16" fmla="*/ 641 w 8332"/>
              <a:gd name="T17" fmla="*/ 5387 h 10000"/>
              <a:gd name="T18" fmla="*/ 1254 w 8332"/>
              <a:gd name="T19" fmla="*/ 4809 h 10000"/>
              <a:gd name="T20" fmla="*/ 2130 w 8332"/>
              <a:gd name="T21" fmla="*/ 4584 h 10000"/>
              <a:gd name="T22" fmla="*/ 4167 w 8332"/>
              <a:gd name="T23" fmla="*/ 5417 h 10000"/>
              <a:gd name="T24" fmla="*/ 6205 w 8332"/>
              <a:gd name="T25" fmla="*/ 4584 h 10000"/>
              <a:gd name="T26" fmla="*/ 7081 w 8332"/>
              <a:gd name="T27" fmla="*/ 4809 h 10000"/>
              <a:gd name="T28" fmla="*/ 7694 w 8332"/>
              <a:gd name="T29" fmla="*/ 5387 h 10000"/>
              <a:gd name="T30" fmla="*/ 8075 w 8332"/>
              <a:gd name="T31" fmla="*/ 6240 h 10000"/>
              <a:gd name="T32" fmla="*/ 8280 w 8332"/>
              <a:gd name="T33" fmla="*/ 7230 h 10000"/>
              <a:gd name="T34" fmla="*/ 8332 w 8332"/>
              <a:gd name="T35" fmla="*/ 8275 h 10000"/>
              <a:gd name="T36" fmla="*/ 5934 w 8332"/>
              <a:gd name="T37" fmla="*/ 733 h 10000"/>
              <a:gd name="T38" fmla="*/ 6666 w 8332"/>
              <a:gd name="T39" fmla="*/ 2500 h 10000"/>
              <a:gd name="T40" fmla="*/ 5934 w 8332"/>
              <a:gd name="T41" fmla="*/ 4268 h 10000"/>
              <a:gd name="T42" fmla="*/ 4166 w 8332"/>
              <a:gd name="T43" fmla="*/ 5000 h 10000"/>
              <a:gd name="T44" fmla="*/ 2399 w 8332"/>
              <a:gd name="T45" fmla="*/ 4268 h 10000"/>
              <a:gd name="T46" fmla="*/ 1666 w 8332"/>
              <a:gd name="T47" fmla="*/ 2500 h 10000"/>
              <a:gd name="T48" fmla="*/ 2399 w 8332"/>
              <a:gd name="T49" fmla="*/ 733 h 10000"/>
              <a:gd name="T50" fmla="*/ 4166 w 8332"/>
              <a:gd name="T51" fmla="*/ 0 h 10000"/>
              <a:gd name="T52" fmla="*/ 5934 w 8332"/>
              <a:gd name="T53" fmla="*/ 733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332" h="10000">
                <a:moveTo>
                  <a:pt x="8332" y="8275"/>
                </a:moveTo>
                <a:cubicBezTo>
                  <a:pt x="8332" y="8749"/>
                  <a:pt x="8197" y="9154"/>
                  <a:pt x="7926" y="9493"/>
                </a:cubicBezTo>
                <a:cubicBezTo>
                  <a:pt x="7655" y="9831"/>
                  <a:pt x="7327" y="10000"/>
                  <a:pt x="6946" y="10000"/>
                </a:cubicBezTo>
                <a:lnTo>
                  <a:pt x="1386" y="10000"/>
                </a:lnTo>
                <a:cubicBezTo>
                  <a:pt x="1004" y="10000"/>
                  <a:pt x="677" y="9830"/>
                  <a:pt x="406" y="9493"/>
                </a:cubicBezTo>
                <a:cubicBezTo>
                  <a:pt x="135" y="9154"/>
                  <a:pt x="0" y="8748"/>
                  <a:pt x="0" y="8275"/>
                </a:cubicBezTo>
                <a:cubicBezTo>
                  <a:pt x="0" y="7906"/>
                  <a:pt x="17" y="7558"/>
                  <a:pt x="55" y="7230"/>
                </a:cubicBezTo>
                <a:cubicBezTo>
                  <a:pt x="92" y="6903"/>
                  <a:pt x="160" y="6572"/>
                  <a:pt x="260" y="6240"/>
                </a:cubicBezTo>
                <a:cubicBezTo>
                  <a:pt x="360" y="5909"/>
                  <a:pt x="487" y="5624"/>
                  <a:pt x="641" y="5387"/>
                </a:cubicBezTo>
                <a:cubicBezTo>
                  <a:pt x="795" y="5151"/>
                  <a:pt x="1000" y="4957"/>
                  <a:pt x="1254" y="4809"/>
                </a:cubicBezTo>
                <a:cubicBezTo>
                  <a:pt x="1507" y="4660"/>
                  <a:pt x="1800" y="4584"/>
                  <a:pt x="2130" y="4584"/>
                </a:cubicBezTo>
                <a:cubicBezTo>
                  <a:pt x="2699" y="5140"/>
                  <a:pt x="3377" y="5417"/>
                  <a:pt x="4167" y="5417"/>
                </a:cubicBezTo>
                <a:cubicBezTo>
                  <a:pt x="4957" y="5417"/>
                  <a:pt x="5636" y="5140"/>
                  <a:pt x="6205" y="4584"/>
                </a:cubicBezTo>
                <a:cubicBezTo>
                  <a:pt x="6535" y="4584"/>
                  <a:pt x="6826" y="4659"/>
                  <a:pt x="7081" y="4809"/>
                </a:cubicBezTo>
                <a:cubicBezTo>
                  <a:pt x="7335" y="4957"/>
                  <a:pt x="7539" y="5151"/>
                  <a:pt x="7694" y="5387"/>
                </a:cubicBezTo>
                <a:cubicBezTo>
                  <a:pt x="7847" y="5625"/>
                  <a:pt x="7975" y="5907"/>
                  <a:pt x="8075" y="6240"/>
                </a:cubicBezTo>
                <a:cubicBezTo>
                  <a:pt x="8175" y="6571"/>
                  <a:pt x="8244" y="6901"/>
                  <a:pt x="8280" y="7230"/>
                </a:cubicBezTo>
                <a:cubicBezTo>
                  <a:pt x="8315" y="7558"/>
                  <a:pt x="8332" y="7906"/>
                  <a:pt x="8332" y="8275"/>
                </a:cubicBezTo>
                <a:close/>
                <a:moveTo>
                  <a:pt x="5934" y="733"/>
                </a:moveTo>
                <a:cubicBezTo>
                  <a:pt x="6422" y="1221"/>
                  <a:pt x="6666" y="1810"/>
                  <a:pt x="6666" y="2500"/>
                </a:cubicBezTo>
                <a:cubicBezTo>
                  <a:pt x="6666" y="3190"/>
                  <a:pt x="6422" y="3779"/>
                  <a:pt x="5934" y="4268"/>
                </a:cubicBezTo>
                <a:cubicBezTo>
                  <a:pt x="5445" y="4756"/>
                  <a:pt x="4856" y="5000"/>
                  <a:pt x="4166" y="5000"/>
                </a:cubicBezTo>
                <a:cubicBezTo>
                  <a:pt x="3476" y="5000"/>
                  <a:pt x="2887" y="4756"/>
                  <a:pt x="2399" y="4268"/>
                </a:cubicBezTo>
                <a:cubicBezTo>
                  <a:pt x="1910" y="3779"/>
                  <a:pt x="1666" y="3190"/>
                  <a:pt x="1666" y="2500"/>
                </a:cubicBezTo>
                <a:cubicBezTo>
                  <a:pt x="1666" y="1810"/>
                  <a:pt x="1910" y="1221"/>
                  <a:pt x="2399" y="733"/>
                </a:cubicBezTo>
                <a:cubicBezTo>
                  <a:pt x="2887" y="244"/>
                  <a:pt x="3476" y="0"/>
                  <a:pt x="4166" y="0"/>
                </a:cubicBezTo>
                <a:cubicBezTo>
                  <a:pt x="4856" y="0"/>
                  <a:pt x="5445" y="244"/>
                  <a:pt x="5934" y="73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1900294" y="1117038"/>
            <a:ext cx="195828" cy="226094"/>
          </a:xfrm>
          <a:custGeom>
            <a:avLst/>
            <a:gdLst>
              <a:gd name="T0" fmla="*/ 8332 w 8332"/>
              <a:gd name="T1" fmla="*/ 8275 h 10000"/>
              <a:gd name="T2" fmla="*/ 7926 w 8332"/>
              <a:gd name="T3" fmla="*/ 9493 h 10000"/>
              <a:gd name="T4" fmla="*/ 6946 w 8332"/>
              <a:gd name="T5" fmla="*/ 10000 h 10000"/>
              <a:gd name="T6" fmla="*/ 1386 w 8332"/>
              <a:gd name="T7" fmla="*/ 10000 h 10000"/>
              <a:gd name="T8" fmla="*/ 406 w 8332"/>
              <a:gd name="T9" fmla="*/ 9493 h 10000"/>
              <a:gd name="T10" fmla="*/ 0 w 8332"/>
              <a:gd name="T11" fmla="*/ 8275 h 10000"/>
              <a:gd name="T12" fmla="*/ 55 w 8332"/>
              <a:gd name="T13" fmla="*/ 7230 h 10000"/>
              <a:gd name="T14" fmla="*/ 260 w 8332"/>
              <a:gd name="T15" fmla="*/ 6240 h 10000"/>
              <a:gd name="T16" fmla="*/ 641 w 8332"/>
              <a:gd name="T17" fmla="*/ 5387 h 10000"/>
              <a:gd name="T18" fmla="*/ 1254 w 8332"/>
              <a:gd name="T19" fmla="*/ 4809 h 10000"/>
              <a:gd name="T20" fmla="*/ 2130 w 8332"/>
              <a:gd name="T21" fmla="*/ 4584 h 10000"/>
              <a:gd name="T22" fmla="*/ 4167 w 8332"/>
              <a:gd name="T23" fmla="*/ 5417 h 10000"/>
              <a:gd name="T24" fmla="*/ 6205 w 8332"/>
              <a:gd name="T25" fmla="*/ 4584 h 10000"/>
              <a:gd name="T26" fmla="*/ 7081 w 8332"/>
              <a:gd name="T27" fmla="*/ 4809 h 10000"/>
              <a:gd name="T28" fmla="*/ 7694 w 8332"/>
              <a:gd name="T29" fmla="*/ 5387 h 10000"/>
              <a:gd name="T30" fmla="*/ 8075 w 8332"/>
              <a:gd name="T31" fmla="*/ 6240 h 10000"/>
              <a:gd name="T32" fmla="*/ 8280 w 8332"/>
              <a:gd name="T33" fmla="*/ 7230 h 10000"/>
              <a:gd name="T34" fmla="*/ 8332 w 8332"/>
              <a:gd name="T35" fmla="*/ 8275 h 10000"/>
              <a:gd name="T36" fmla="*/ 5934 w 8332"/>
              <a:gd name="T37" fmla="*/ 733 h 10000"/>
              <a:gd name="T38" fmla="*/ 6666 w 8332"/>
              <a:gd name="T39" fmla="*/ 2500 h 10000"/>
              <a:gd name="T40" fmla="*/ 5934 w 8332"/>
              <a:gd name="T41" fmla="*/ 4268 h 10000"/>
              <a:gd name="T42" fmla="*/ 4166 w 8332"/>
              <a:gd name="T43" fmla="*/ 5000 h 10000"/>
              <a:gd name="T44" fmla="*/ 2399 w 8332"/>
              <a:gd name="T45" fmla="*/ 4268 h 10000"/>
              <a:gd name="T46" fmla="*/ 1666 w 8332"/>
              <a:gd name="T47" fmla="*/ 2500 h 10000"/>
              <a:gd name="T48" fmla="*/ 2399 w 8332"/>
              <a:gd name="T49" fmla="*/ 733 h 10000"/>
              <a:gd name="T50" fmla="*/ 4166 w 8332"/>
              <a:gd name="T51" fmla="*/ 0 h 10000"/>
              <a:gd name="T52" fmla="*/ 5934 w 8332"/>
              <a:gd name="T53" fmla="*/ 733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332" h="10000">
                <a:moveTo>
                  <a:pt x="8332" y="8275"/>
                </a:moveTo>
                <a:cubicBezTo>
                  <a:pt x="8332" y="8749"/>
                  <a:pt x="8197" y="9154"/>
                  <a:pt x="7926" y="9493"/>
                </a:cubicBezTo>
                <a:cubicBezTo>
                  <a:pt x="7655" y="9831"/>
                  <a:pt x="7327" y="10000"/>
                  <a:pt x="6946" y="10000"/>
                </a:cubicBezTo>
                <a:lnTo>
                  <a:pt x="1386" y="10000"/>
                </a:lnTo>
                <a:cubicBezTo>
                  <a:pt x="1004" y="10000"/>
                  <a:pt x="677" y="9830"/>
                  <a:pt x="406" y="9493"/>
                </a:cubicBezTo>
                <a:cubicBezTo>
                  <a:pt x="135" y="9154"/>
                  <a:pt x="0" y="8748"/>
                  <a:pt x="0" y="8275"/>
                </a:cubicBezTo>
                <a:cubicBezTo>
                  <a:pt x="0" y="7906"/>
                  <a:pt x="17" y="7558"/>
                  <a:pt x="55" y="7230"/>
                </a:cubicBezTo>
                <a:cubicBezTo>
                  <a:pt x="92" y="6903"/>
                  <a:pt x="160" y="6572"/>
                  <a:pt x="260" y="6240"/>
                </a:cubicBezTo>
                <a:cubicBezTo>
                  <a:pt x="360" y="5909"/>
                  <a:pt x="487" y="5624"/>
                  <a:pt x="641" y="5387"/>
                </a:cubicBezTo>
                <a:cubicBezTo>
                  <a:pt x="795" y="5151"/>
                  <a:pt x="1000" y="4957"/>
                  <a:pt x="1254" y="4809"/>
                </a:cubicBezTo>
                <a:cubicBezTo>
                  <a:pt x="1507" y="4660"/>
                  <a:pt x="1800" y="4584"/>
                  <a:pt x="2130" y="4584"/>
                </a:cubicBezTo>
                <a:cubicBezTo>
                  <a:pt x="2699" y="5140"/>
                  <a:pt x="3377" y="5417"/>
                  <a:pt x="4167" y="5417"/>
                </a:cubicBezTo>
                <a:cubicBezTo>
                  <a:pt x="4957" y="5417"/>
                  <a:pt x="5636" y="5140"/>
                  <a:pt x="6205" y="4584"/>
                </a:cubicBezTo>
                <a:cubicBezTo>
                  <a:pt x="6535" y="4584"/>
                  <a:pt x="6826" y="4659"/>
                  <a:pt x="7081" y="4809"/>
                </a:cubicBezTo>
                <a:cubicBezTo>
                  <a:pt x="7335" y="4957"/>
                  <a:pt x="7539" y="5151"/>
                  <a:pt x="7694" y="5387"/>
                </a:cubicBezTo>
                <a:cubicBezTo>
                  <a:pt x="7847" y="5625"/>
                  <a:pt x="7975" y="5907"/>
                  <a:pt x="8075" y="6240"/>
                </a:cubicBezTo>
                <a:cubicBezTo>
                  <a:pt x="8175" y="6571"/>
                  <a:pt x="8244" y="6901"/>
                  <a:pt x="8280" y="7230"/>
                </a:cubicBezTo>
                <a:cubicBezTo>
                  <a:pt x="8315" y="7558"/>
                  <a:pt x="8332" y="7906"/>
                  <a:pt x="8332" y="8275"/>
                </a:cubicBezTo>
                <a:close/>
                <a:moveTo>
                  <a:pt x="5934" y="733"/>
                </a:moveTo>
                <a:cubicBezTo>
                  <a:pt x="6422" y="1221"/>
                  <a:pt x="6666" y="1810"/>
                  <a:pt x="6666" y="2500"/>
                </a:cubicBezTo>
                <a:cubicBezTo>
                  <a:pt x="6666" y="3190"/>
                  <a:pt x="6422" y="3779"/>
                  <a:pt x="5934" y="4268"/>
                </a:cubicBezTo>
                <a:cubicBezTo>
                  <a:pt x="5445" y="4756"/>
                  <a:pt x="4856" y="5000"/>
                  <a:pt x="4166" y="5000"/>
                </a:cubicBezTo>
                <a:cubicBezTo>
                  <a:pt x="3476" y="5000"/>
                  <a:pt x="2887" y="4756"/>
                  <a:pt x="2399" y="4268"/>
                </a:cubicBezTo>
                <a:cubicBezTo>
                  <a:pt x="1910" y="3779"/>
                  <a:pt x="1666" y="3190"/>
                  <a:pt x="1666" y="2500"/>
                </a:cubicBezTo>
                <a:cubicBezTo>
                  <a:pt x="1666" y="1810"/>
                  <a:pt x="1910" y="1221"/>
                  <a:pt x="2399" y="733"/>
                </a:cubicBezTo>
                <a:cubicBezTo>
                  <a:pt x="2887" y="244"/>
                  <a:pt x="3476" y="0"/>
                  <a:pt x="4166" y="0"/>
                </a:cubicBezTo>
                <a:cubicBezTo>
                  <a:pt x="4856" y="0"/>
                  <a:pt x="5445" y="244"/>
                  <a:pt x="5934" y="73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1665640" y="1398403"/>
            <a:ext cx="195828" cy="226094"/>
          </a:xfrm>
          <a:custGeom>
            <a:avLst/>
            <a:gdLst>
              <a:gd name="T0" fmla="*/ 8332 w 8332"/>
              <a:gd name="T1" fmla="*/ 8275 h 10000"/>
              <a:gd name="T2" fmla="*/ 7926 w 8332"/>
              <a:gd name="T3" fmla="*/ 9493 h 10000"/>
              <a:gd name="T4" fmla="*/ 6946 w 8332"/>
              <a:gd name="T5" fmla="*/ 10000 h 10000"/>
              <a:gd name="T6" fmla="*/ 1386 w 8332"/>
              <a:gd name="T7" fmla="*/ 10000 h 10000"/>
              <a:gd name="T8" fmla="*/ 406 w 8332"/>
              <a:gd name="T9" fmla="*/ 9493 h 10000"/>
              <a:gd name="T10" fmla="*/ 0 w 8332"/>
              <a:gd name="T11" fmla="*/ 8275 h 10000"/>
              <a:gd name="T12" fmla="*/ 55 w 8332"/>
              <a:gd name="T13" fmla="*/ 7230 h 10000"/>
              <a:gd name="T14" fmla="*/ 260 w 8332"/>
              <a:gd name="T15" fmla="*/ 6240 h 10000"/>
              <a:gd name="T16" fmla="*/ 641 w 8332"/>
              <a:gd name="T17" fmla="*/ 5387 h 10000"/>
              <a:gd name="T18" fmla="*/ 1254 w 8332"/>
              <a:gd name="T19" fmla="*/ 4809 h 10000"/>
              <a:gd name="T20" fmla="*/ 2130 w 8332"/>
              <a:gd name="T21" fmla="*/ 4584 h 10000"/>
              <a:gd name="T22" fmla="*/ 4167 w 8332"/>
              <a:gd name="T23" fmla="*/ 5417 h 10000"/>
              <a:gd name="T24" fmla="*/ 6205 w 8332"/>
              <a:gd name="T25" fmla="*/ 4584 h 10000"/>
              <a:gd name="T26" fmla="*/ 7081 w 8332"/>
              <a:gd name="T27" fmla="*/ 4809 h 10000"/>
              <a:gd name="T28" fmla="*/ 7694 w 8332"/>
              <a:gd name="T29" fmla="*/ 5387 h 10000"/>
              <a:gd name="T30" fmla="*/ 8075 w 8332"/>
              <a:gd name="T31" fmla="*/ 6240 h 10000"/>
              <a:gd name="T32" fmla="*/ 8280 w 8332"/>
              <a:gd name="T33" fmla="*/ 7230 h 10000"/>
              <a:gd name="T34" fmla="*/ 8332 w 8332"/>
              <a:gd name="T35" fmla="*/ 8275 h 10000"/>
              <a:gd name="T36" fmla="*/ 5934 w 8332"/>
              <a:gd name="T37" fmla="*/ 733 h 10000"/>
              <a:gd name="T38" fmla="*/ 6666 w 8332"/>
              <a:gd name="T39" fmla="*/ 2500 h 10000"/>
              <a:gd name="T40" fmla="*/ 5934 w 8332"/>
              <a:gd name="T41" fmla="*/ 4268 h 10000"/>
              <a:gd name="T42" fmla="*/ 4166 w 8332"/>
              <a:gd name="T43" fmla="*/ 5000 h 10000"/>
              <a:gd name="T44" fmla="*/ 2399 w 8332"/>
              <a:gd name="T45" fmla="*/ 4268 h 10000"/>
              <a:gd name="T46" fmla="*/ 1666 w 8332"/>
              <a:gd name="T47" fmla="*/ 2500 h 10000"/>
              <a:gd name="T48" fmla="*/ 2399 w 8332"/>
              <a:gd name="T49" fmla="*/ 733 h 10000"/>
              <a:gd name="T50" fmla="*/ 4166 w 8332"/>
              <a:gd name="T51" fmla="*/ 0 h 10000"/>
              <a:gd name="T52" fmla="*/ 5934 w 8332"/>
              <a:gd name="T53" fmla="*/ 733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332" h="10000">
                <a:moveTo>
                  <a:pt x="8332" y="8275"/>
                </a:moveTo>
                <a:cubicBezTo>
                  <a:pt x="8332" y="8749"/>
                  <a:pt x="8197" y="9154"/>
                  <a:pt x="7926" y="9493"/>
                </a:cubicBezTo>
                <a:cubicBezTo>
                  <a:pt x="7655" y="9831"/>
                  <a:pt x="7327" y="10000"/>
                  <a:pt x="6946" y="10000"/>
                </a:cubicBezTo>
                <a:lnTo>
                  <a:pt x="1386" y="10000"/>
                </a:lnTo>
                <a:cubicBezTo>
                  <a:pt x="1004" y="10000"/>
                  <a:pt x="677" y="9830"/>
                  <a:pt x="406" y="9493"/>
                </a:cubicBezTo>
                <a:cubicBezTo>
                  <a:pt x="135" y="9154"/>
                  <a:pt x="0" y="8748"/>
                  <a:pt x="0" y="8275"/>
                </a:cubicBezTo>
                <a:cubicBezTo>
                  <a:pt x="0" y="7906"/>
                  <a:pt x="17" y="7558"/>
                  <a:pt x="55" y="7230"/>
                </a:cubicBezTo>
                <a:cubicBezTo>
                  <a:pt x="92" y="6903"/>
                  <a:pt x="160" y="6572"/>
                  <a:pt x="260" y="6240"/>
                </a:cubicBezTo>
                <a:cubicBezTo>
                  <a:pt x="360" y="5909"/>
                  <a:pt x="487" y="5624"/>
                  <a:pt x="641" y="5387"/>
                </a:cubicBezTo>
                <a:cubicBezTo>
                  <a:pt x="795" y="5151"/>
                  <a:pt x="1000" y="4957"/>
                  <a:pt x="1254" y="4809"/>
                </a:cubicBezTo>
                <a:cubicBezTo>
                  <a:pt x="1507" y="4660"/>
                  <a:pt x="1800" y="4584"/>
                  <a:pt x="2130" y="4584"/>
                </a:cubicBezTo>
                <a:cubicBezTo>
                  <a:pt x="2699" y="5140"/>
                  <a:pt x="3377" y="5417"/>
                  <a:pt x="4167" y="5417"/>
                </a:cubicBezTo>
                <a:cubicBezTo>
                  <a:pt x="4957" y="5417"/>
                  <a:pt x="5636" y="5140"/>
                  <a:pt x="6205" y="4584"/>
                </a:cubicBezTo>
                <a:cubicBezTo>
                  <a:pt x="6535" y="4584"/>
                  <a:pt x="6826" y="4659"/>
                  <a:pt x="7081" y="4809"/>
                </a:cubicBezTo>
                <a:cubicBezTo>
                  <a:pt x="7335" y="4957"/>
                  <a:pt x="7539" y="5151"/>
                  <a:pt x="7694" y="5387"/>
                </a:cubicBezTo>
                <a:cubicBezTo>
                  <a:pt x="7847" y="5625"/>
                  <a:pt x="7975" y="5907"/>
                  <a:pt x="8075" y="6240"/>
                </a:cubicBezTo>
                <a:cubicBezTo>
                  <a:pt x="8175" y="6571"/>
                  <a:pt x="8244" y="6901"/>
                  <a:pt x="8280" y="7230"/>
                </a:cubicBezTo>
                <a:cubicBezTo>
                  <a:pt x="8315" y="7558"/>
                  <a:pt x="8332" y="7906"/>
                  <a:pt x="8332" y="8275"/>
                </a:cubicBezTo>
                <a:close/>
                <a:moveTo>
                  <a:pt x="5934" y="733"/>
                </a:moveTo>
                <a:cubicBezTo>
                  <a:pt x="6422" y="1221"/>
                  <a:pt x="6666" y="1810"/>
                  <a:pt x="6666" y="2500"/>
                </a:cubicBezTo>
                <a:cubicBezTo>
                  <a:pt x="6666" y="3190"/>
                  <a:pt x="6422" y="3779"/>
                  <a:pt x="5934" y="4268"/>
                </a:cubicBezTo>
                <a:cubicBezTo>
                  <a:pt x="5445" y="4756"/>
                  <a:pt x="4856" y="5000"/>
                  <a:pt x="4166" y="5000"/>
                </a:cubicBezTo>
                <a:cubicBezTo>
                  <a:pt x="3476" y="5000"/>
                  <a:pt x="2887" y="4756"/>
                  <a:pt x="2399" y="4268"/>
                </a:cubicBezTo>
                <a:cubicBezTo>
                  <a:pt x="1910" y="3779"/>
                  <a:pt x="1666" y="3190"/>
                  <a:pt x="1666" y="2500"/>
                </a:cubicBezTo>
                <a:cubicBezTo>
                  <a:pt x="1666" y="1810"/>
                  <a:pt x="1910" y="1221"/>
                  <a:pt x="2399" y="733"/>
                </a:cubicBezTo>
                <a:cubicBezTo>
                  <a:pt x="2887" y="244"/>
                  <a:pt x="3476" y="0"/>
                  <a:pt x="4166" y="0"/>
                </a:cubicBezTo>
                <a:cubicBezTo>
                  <a:pt x="4856" y="0"/>
                  <a:pt x="5445" y="244"/>
                  <a:pt x="5934" y="73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1900294" y="1398404"/>
            <a:ext cx="195828" cy="226094"/>
          </a:xfrm>
          <a:custGeom>
            <a:avLst/>
            <a:gdLst>
              <a:gd name="T0" fmla="*/ 8332 w 8332"/>
              <a:gd name="T1" fmla="*/ 8275 h 10000"/>
              <a:gd name="T2" fmla="*/ 7926 w 8332"/>
              <a:gd name="T3" fmla="*/ 9493 h 10000"/>
              <a:gd name="T4" fmla="*/ 6946 w 8332"/>
              <a:gd name="T5" fmla="*/ 10000 h 10000"/>
              <a:gd name="T6" fmla="*/ 1386 w 8332"/>
              <a:gd name="T7" fmla="*/ 10000 h 10000"/>
              <a:gd name="T8" fmla="*/ 406 w 8332"/>
              <a:gd name="T9" fmla="*/ 9493 h 10000"/>
              <a:gd name="T10" fmla="*/ 0 w 8332"/>
              <a:gd name="T11" fmla="*/ 8275 h 10000"/>
              <a:gd name="T12" fmla="*/ 55 w 8332"/>
              <a:gd name="T13" fmla="*/ 7230 h 10000"/>
              <a:gd name="T14" fmla="*/ 260 w 8332"/>
              <a:gd name="T15" fmla="*/ 6240 h 10000"/>
              <a:gd name="T16" fmla="*/ 641 w 8332"/>
              <a:gd name="T17" fmla="*/ 5387 h 10000"/>
              <a:gd name="T18" fmla="*/ 1254 w 8332"/>
              <a:gd name="T19" fmla="*/ 4809 h 10000"/>
              <a:gd name="T20" fmla="*/ 2130 w 8332"/>
              <a:gd name="T21" fmla="*/ 4584 h 10000"/>
              <a:gd name="T22" fmla="*/ 4167 w 8332"/>
              <a:gd name="T23" fmla="*/ 5417 h 10000"/>
              <a:gd name="T24" fmla="*/ 6205 w 8332"/>
              <a:gd name="T25" fmla="*/ 4584 h 10000"/>
              <a:gd name="T26" fmla="*/ 7081 w 8332"/>
              <a:gd name="T27" fmla="*/ 4809 h 10000"/>
              <a:gd name="T28" fmla="*/ 7694 w 8332"/>
              <a:gd name="T29" fmla="*/ 5387 h 10000"/>
              <a:gd name="T30" fmla="*/ 8075 w 8332"/>
              <a:gd name="T31" fmla="*/ 6240 h 10000"/>
              <a:gd name="T32" fmla="*/ 8280 w 8332"/>
              <a:gd name="T33" fmla="*/ 7230 h 10000"/>
              <a:gd name="T34" fmla="*/ 8332 w 8332"/>
              <a:gd name="T35" fmla="*/ 8275 h 10000"/>
              <a:gd name="T36" fmla="*/ 5934 w 8332"/>
              <a:gd name="T37" fmla="*/ 733 h 10000"/>
              <a:gd name="T38" fmla="*/ 6666 w 8332"/>
              <a:gd name="T39" fmla="*/ 2500 h 10000"/>
              <a:gd name="T40" fmla="*/ 5934 w 8332"/>
              <a:gd name="T41" fmla="*/ 4268 h 10000"/>
              <a:gd name="T42" fmla="*/ 4166 w 8332"/>
              <a:gd name="T43" fmla="*/ 5000 h 10000"/>
              <a:gd name="T44" fmla="*/ 2399 w 8332"/>
              <a:gd name="T45" fmla="*/ 4268 h 10000"/>
              <a:gd name="T46" fmla="*/ 1666 w 8332"/>
              <a:gd name="T47" fmla="*/ 2500 h 10000"/>
              <a:gd name="T48" fmla="*/ 2399 w 8332"/>
              <a:gd name="T49" fmla="*/ 733 h 10000"/>
              <a:gd name="T50" fmla="*/ 4166 w 8332"/>
              <a:gd name="T51" fmla="*/ 0 h 10000"/>
              <a:gd name="T52" fmla="*/ 5934 w 8332"/>
              <a:gd name="T53" fmla="*/ 733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332" h="10000">
                <a:moveTo>
                  <a:pt x="8332" y="8275"/>
                </a:moveTo>
                <a:cubicBezTo>
                  <a:pt x="8332" y="8749"/>
                  <a:pt x="8197" y="9154"/>
                  <a:pt x="7926" y="9493"/>
                </a:cubicBezTo>
                <a:cubicBezTo>
                  <a:pt x="7655" y="9831"/>
                  <a:pt x="7327" y="10000"/>
                  <a:pt x="6946" y="10000"/>
                </a:cubicBezTo>
                <a:lnTo>
                  <a:pt x="1386" y="10000"/>
                </a:lnTo>
                <a:cubicBezTo>
                  <a:pt x="1004" y="10000"/>
                  <a:pt x="677" y="9830"/>
                  <a:pt x="406" y="9493"/>
                </a:cubicBezTo>
                <a:cubicBezTo>
                  <a:pt x="135" y="9154"/>
                  <a:pt x="0" y="8748"/>
                  <a:pt x="0" y="8275"/>
                </a:cubicBezTo>
                <a:cubicBezTo>
                  <a:pt x="0" y="7906"/>
                  <a:pt x="17" y="7558"/>
                  <a:pt x="55" y="7230"/>
                </a:cubicBezTo>
                <a:cubicBezTo>
                  <a:pt x="92" y="6903"/>
                  <a:pt x="160" y="6572"/>
                  <a:pt x="260" y="6240"/>
                </a:cubicBezTo>
                <a:cubicBezTo>
                  <a:pt x="360" y="5909"/>
                  <a:pt x="487" y="5624"/>
                  <a:pt x="641" y="5387"/>
                </a:cubicBezTo>
                <a:cubicBezTo>
                  <a:pt x="795" y="5151"/>
                  <a:pt x="1000" y="4957"/>
                  <a:pt x="1254" y="4809"/>
                </a:cubicBezTo>
                <a:cubicBezTo>
                  <a:pt x="1507" y="4660"/>
                  <a:pt x="1800" y="4584"/>
                  <a:pt x="2130" y="4584"/>
                </a:cubicBezTo>
                <a:cubicBezTo>
                  <a:pt x="2699" y="5140"/>
                  <a:pt x="3377" y="5417"/>
                  <a:pt x="4167" y="5417"/>
                </a:cubicBezTo>
                <a:cubicBezTo>
                  <a:pt x="4957" y="5417"/>
                  <a:pt x="5636" y="5140"/>
                  <a:pt x="6205" y="4584"/>
                </a:cubicBezTo>
                <a:cubicBezTo>
                  <a:pt x="6535" y="4584"/>
                  <a:pt x="6826" y="4659"/>
                  <a:pt x="7081" y="4809"/>
                </a:cubicBezTo>
                <a:cubicBezTo>
                  <a:pt x="7335" y="4957"/>
                  <a:pt x="7539" y="5151"/>
                  <a:pt x="7694" y="5387"/>
                </a:cubicBezTo>
                <a:cubicBezTo>
                  <a:pt x="7847" y="5625"/>
                  <a:pt x="7975" y="5907"/>
                  <a:pt x="8075" y="6240"/>
                </a:cubicBezTo>
                <a:cubicBezTo>
                  <a:pt x="8175" y="6571"/>
                  <a:pt x="8244" y="6901"/>
                  <a:pt x="8280" y="7230"/>
                </a:cubicBezTo>
                <a:cubicBezTo>
                  <a:pt x="8315" y="7558"/>
                  <a:pt x="8332" y="7906"/>
                  <a:pt x="8332" y="8275"/>
                </a:cubicBezTo>
                <a:close/>
                <a:moveTo>
                  <a:pt x="5934" y="733"/>
                </a:moveTo>
                <a:cubicBezTo>
                  <a:pt x="6422" y="1221"/>
                  <a:pt x="6666" y="1810"/>
                  <a:pt x="6666" y="2500"/>
                </a:cubicBezTo>
                <a:cubicBezTo>
                  <a:pt x="6666" y="3190"/>
                  <a:pt x="6422" y="3779"/>
                  <a:pt x="5934" y="4268"/>
                </a:cubicBezTo>
                <a:cubicBezTo>
                  <a:pt x="5445" y="4756"/>
                  <a:pt x="4856" y="5000"/>
                  <a:pt x="4166" y="5000"/>
                </a:cubicBezTo>
                <a:cubicBezTo>
                  <a:pt x="3476" y="5000"/>
                  <a:pt x="2887" y="4756"/>
                  <a:pt x="2399" y="4268"/>
                </a:cubicBezTo>
                <a:cubicBezTo>
                  <a:pt x="1910" y="3779"/>
                  <a:pt x="1666" y="3190"/>
                  <a:pt x="1666" y="2500"/>
                </a:cubicBezTo>
                <a:cubicBezTo>
                  <a:pt x="1666" y="1810"/>
                  <a:pt x="1910" y="1221"/>
                  <a:pt x="2399" y="733"/>
                </a:cubicBezTo>
                <a:cubicBezTo>
                  <a:pt x="2887" y="244"/>
                  <a:pt x="3476" y="0"/>
                  <a:pt x="4166" y="0"/>
                </a:cubicBezTo>
                <a:cubicBezTo>
                  <a:pt x="4856" y="0"/>
                  <a:pt x="5445" y="244"/>
                  <a:pt x="5934" y="73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任意多边形: 形状 119"/>
          <p:cNvSpPr/>
          <p:nvPr/>
        </p:nvSpPr>
        <p:spPr>
          <a:xfrm>
            <a:off x="2303160" y="1130932"/>
            <a:ext cx="195828" cy="226094"/>
          </a:xfrm>
          <a:custGeom>
            <a:avLst/>
            <a:gdLst>
              <a:gd name="T0" fmla="*/ 8332 w 8332"/>
              <a:gd name="T1" fmla="*/ 8275 h 10000"/>
              <a:gd name="T2" fmla="*/ 7926 w 8332"/>
              <a:gd name="T3" fmla="*/ 9493 h 10000"/>
              <a:gd name="T4" fmla="*/ 6946 w 8332"/>
              <a:gd name="T5" fmla="*/ 10000 h 10000"/>
              <a:gd name="T6" fmla="*/ 1386 w 8332"/>
              <a:gd name="T7" fmla="*/ 10000 h 10000"/>
              <a:gd name="T8" fmla="*/ 406 w 8332"/>
              <a:gd name="T9" fmla="*/ 9493 h 10000"/>
              <a:gd name="T10" fmla="*/ 0 w 8332"/>
              <a:gd name="T11" fmla="*/ 8275 h 10000"/>
              <a:gd name="T12" fmla="*/ 55 w 8332"/>
              <a:gd name="T13" fmla="*/ 7230 h 10000"/>
              <a:gd name="T14" fmla="*/ 260 w 8332"/>
              <a:gd name="T15" fmla="*/ 6240 h 10000"/>
              <a:gd name="T16" fmla="*/ 641 w 8332"/>
              <a:gd name="T17" fmla="*/ 5387 h 10000"/>
              <a:gd name="T18" fmla="*/ 1254 w 8332"/>
              <a:gd name="T19" fmla="*/ 4809 h 10000"/>
              <a:gd name="T20" fmla="*/ 2130 w 8332"/>
              <a:gd name="T21" fmla="*/ 4584 h 10000"/>
              <a:gd name="T22" fmla="*/ 4167 w 8332"/>
              <a:gd name="T23" fmla="*/ 5417 h 10000"/>
              <a:gd name="T24" fmla="*/ 6205 w 8332"/>
              <a:gd name="T25" fmla="*/ 4584 h 10000"/>
              <a:gd name="T26" fmla="*/ 7081 w 8332"/>
              <a:gd name="T27" fmla="*/ 4809 h 10000"/>
              <a:gd name="T28" fmla="*/ 7694 w 8332"/>
              <a:gd name="T29" fmla="*/ 5387 h 10000"/>
              <a:gd name="T30" fmla="*/ 8075 w 8332"/>
              <a:gd name="T31" fmla="*/ 6240 h 10000"/>
              <a:gd name="T32" fmla="*/ 8280 w 8332"/>
              <a:gd name="T33" fmla="*/ 7230 h 10000"/>
              <a:gd name="T34" fmla="*/ 8332 w 8332"/>
              <a:gd name="T35" fmla="*/ 8275 h 10000"/>
              <a:gd name="T36" fmla="*/ 5934 w 8332"/>
              <a:gd name="T37" fmla="*/ 733 h 10000"/>
              <a:gd name="T38" fmla="*/ 6666 w 8332"/>
              <a:gd name="T39" fmla="*/ 2500 h 10000"/>
              <a:gd name="T40" fmla="*/ 5934 w 8332"/>
              <a:gd name="T41" fmla="*/ 4268 h 10000"/>
              <a:gd name="T42" fmla="*/ 4166 w 8332"/>
              <a:gd name="T43" fmla="*/ 5000 h 10000"/>
              <a:gd name="T44" fmla="*/ 2399 w 8332"/>
              <a:gd name="T45" fmla="*/ 4268 h 10000"/>
              <a:gd name="T46" fmla="*/ 1666 w 8332"/>
              <a:gd name="T47" fmla="*/ 2500 h 10000"/>
              <a:gd name="T48" fmla="*/ 2399 w 8332"/>
              <a:gd name="T49" fmla="*/ 733 h 10000"/>
              <a:gd name="T50" fmla="*/ 4166 w 8332"/>
              <a:gd name="T51" fmla="*/ 0 h 10000"/>
              <a:gd name="T52" fmla="*/ 5934 w 8332"/>
              <a:gd name="T53" fmla="*/ 733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332" h="10000">
                <a:moveTo>
                  <a:pt x="8332" y="8275"/>
                </a:moveTo>
                <a:cubicBezTo>
                  <a:pt x="8332" y="8749"/>
                  <a:pt x="8197" y="9154"/>
                  <a:pt x="7926" y="9493"/>
                </a:cubicBezTo>
                <a:cubicBezTo>
                  <a:pt x="7655" y="9831"/>
                  <a:pt x="7327" y="10000"/>
                  <a:pt x="6946" y="10000"/>
                </a:cubicBezTo>
                <a:lnTo>
                  <a:pt x="1386" y="10000"/>
                </a:lnTo>
                <a:cubicBezTo>
                  <a:pt x="1004" y="10000"/>
                  <a:pt x="677" y="9830"/>
                  <a:pt x="406" y="9493"/>
                </a:cubicBezTo>
                <a:cubicBezTo>
                  <a:pt x="135" y="9154"/>
                  <a:pt x="0" y="8748"/>
                  <a:pt x="0" y="8275"/>
                </a:cubicBezTo>
                <a:cubicBezTo>
                  <a:pt x="0" y="7906"/>
                  <a:pt x="17" y="7558"/>
                  <a:pt x="55" y="7230"/>
                </a:cubicBezTo>
                <a:cubicBezTo>
                  <a:pt x="92" y="6903"/>
                  <a:pt x="160" y="6572"/>
                  <a:pt x="260" y="6240"/>
                </a:cubicBezTo>
                <a:cubicBezTo>
                  <a:pt x="360" y="5909"/>
                  <a:pt x="487" y="5624"/>
                  <a:pt x="641" y="5387"/>
                </a:cubicBezTo>
                <a:cubicBezTo>
                  <a:pt x="795" y="5151"/>
                  <a:pt x="1000" y="4957"/>
                  <a:pt x="1254" y="4809"/>
                </a:cubicBezTo>
                <a:cubicBezTo>
                  <a:pt x="1507" y="4660"/>
                  <a:pt x="1800" y="4584"/>
                  <a:pt x="2130" y="4584"/>
                </a:cubicBezTo>
                <a:cubicBezTo>
                  <a:pt x="2699" y="5140"/>
                  <a:pt x="3377" y="5417"/>
                  <a:pt x="4167" y="5417"/>
                </a:cubicBezTo>
                <a:cubicBezTo>
                  <a:pt x="4957" y="5417"/>
                  <a:pt x="5636" y="5140"/>
                  <a:pt x="6205" y="4584"/>
                </a:cubicBezTo>
                <a:cubicBezTo>
                  <a:pt x="6535" y="4584"/>
                  <a:pt x="6826" y="4659"/>
                  <a:pt x="7081" y="4809"/>
                </a:cubicBezTo>
                <a:cubicBezTo>
                  <a:pt x="7335" y="4957"/>
                  <a:pt x="7539" y="5151"/>
                  <a:pt x="7694" y="5387"/>
                </a:cubicBezTo>
                <a:cubicBezTo>
                  <a:pt x="7847" y="5625"/>
                  <a:pt x="7975" y="5907"/>
                  <a:pt x="8075" y="6240"/>
                </a:cubicBezTo>
                <a:cubicBezTo>
                  <a:pt x="8175" y="6571"/>
                  <a:pt x="8244" y="6901"/>
                  <a:pt x="8280" y="7230"/>
                </a:cubicBezTo>
                <a:cubicBezTo>
                  <a:pt x="8315" y="7558"/>
                  <a:pt x="8332" y="7906"/>
                  <a:pt x="8332" y="8275"/>
                </a:cubicBezTo>
                <a:close/>
                <a:moveTo>
                  <a:pt x="5934" y="733"/>
                </a:moveTo>
                <a:cubicBezTo>
                  <a:pt x="6422" y="1221"/>
                  <a:pt x="6666" y="1810"/>
                  <a:pt x="6666" y="2500"/>
                </a:cubicBezTo>
                <a:cubicBezTo>
                  <a:pt x="6666" y="3190"/>
                  <a:pt x="6422" y="3779"/>
                  <a:pt x="5934" y="4268"/>
                </a:cubicBezTo>
                <a:cubicBezTo>
                  <a:pt x="5445" y="4756"/>
                  <a:pt x="4856" y="5000"/>
                  <a:pt x="4166" y="5000"/>
                </a:cubicBezTo>
                <a:cubicBezTo>
                  <a:pt x="3476" y="5000"/>
                  <a:pt x="2887" y="4756"/>
                  <a:pt x="2399" y="4268"/>
                </a:cubicBezTo>
                <a:cubicBezTo>
                  <a:pt x="1910" y="3779"/>
                  <a:pt x="1666" y="3190"/>
                  <a:pt x="1666" y="2500"/>
                </a:cubicBezTo>
                <a:cubicBezTo>
                  <a:pt x="1666" y="1810"/>
                  <a:pt x="1910" y="1221"/>
                  <a:pt x="2399" y="733"/>
                </a:cubicBezTo>
                <a:cubicBezTo>
                  <a:pt x="2887" y="244"/>
                  <a:pt x="3476" y="0"/>
                  <a:pt x="4166" y="0"/>
                </a:cubicBezTo>
                <a:cubicBezTo>
                  <a:pt x="4856" y="0"/>
                  <a:pt x="5445" y="244"/>
                  <a:pt x="5934" y="733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任意多边形: 形状 120"/>
          <p:cNvSpPr/>
          <p:nvPr/>
        </p:nvSpPr>
        <p:spPr>
          <a:xfrm>
            <a:off x="2537813" y="1130933"/>
            <a:ext cx="195828" cy="226094"/>
          </a:xfrm>
          <a:custGeom>
            <a:avLst/>
            <a:gdLst>
              <a:gd name="T0" fmla="*/ 8332 w 8332"/>
              <a:gd name="T1" fmla="*/ 8275 h 10000"/>
              <a:gd name="T2" fmla="*/ 7926 w 8332"/>
              <a:gd name="T3" fmla="*/ 9493 h 10000"/>
              <a:gd name="T4" fmla="*/ 6946 w 8332"/>
              <a:gd name="T5" fmla="*/ 10000 h 10000"/>
              <a:gd name="T6" fmla="*/ 1386 w 8332"/>
              <a:gd name="T7" fmla="*/ 10000 h 10000"/>
              <a:gd name="T8" fmla="*/ 406 w 8332"/>
              <a:gd name="T9" fmla="*/ 9493 h 10000"/>
              <a:gd name="T10" fmla="*/ 0 w 8332"/>
              <a:gd name="T11" fmla="*/ 8275 h 10000"/>
              <a:gd name="T12" fmla="*/ 55 w 8332"/>
              <a:gd name="T13" fmla="*/ 7230 h 10000"/>
              <a:gd name="T14" fmla="*/ 260 w 8332"/>
              <a:gd name="T15" fmla="*/ 6240 h 10000"/>
              <a:gd name="T16" fmla="*/ 641 w 8332"/>
              <a:gd name="T17" fmla="*/ 5387 h 10000"/>
              <a:gd name="T18" fmla="*/ 1254 w 8332"/>
              <a:gd name="T19" fmla="*/ 4809 h 10000"/>
              <a:gd name="T20" fmla="*/ 2130 w 8332"/>
              <a:gd name="T21" fmla="*/ 4584 h 10000"/>
              <a:gd name="T22" fmla="*/ 4167 w 8332"/>
              <a:gd name="T23" fmla="*/ 5417 h 10000"/>
              <a:gd name="T24" fmla="*/ 6205 w 8332"/>
              <a:gd name="T25" fmla="*/ 4584 h 10000"/>
              <a:gd name="T26" fmla="*/ 7081 w 8332"/>
              <a:gd name="T27" fmla="*/ 4809 h 10000"/>
              <a:gd name="T28" fmla="*/ 7694 w 8332"/>
              <a:gd name="T29" fmla="*/ 5387 h 10000"/>
              <a:gd name="T30" fmla="*/ 8075 w 8332"/>
              <a:gd name="T31" fmla="*/ 6240 h 10000"/>
              <a:gd name="T32" fmla="*/ 8280 w 8332"/>
              <a:gd name="T33" fmla="*/ 7230 h 10000"/>
              <a:gd name="T34" fmla="*/ 8332 w 8332"/>
              <a:gd name="T35" fmla="*/ 8275 h 10000"/>
              <a:gd name="T36" fmla="*/ 5934 w 8332"/>
              <a:gd name="T37" fmla="*/ 733 h 10000"/>
              <a:gd name="T38" fmla="*/ 6666 w 8332"/>
              <a:gd name="T39" fmla="*/ 2500 h 10000"/>
              <a:gd name="T40" fmla="*/ 5934 w 8332"/>
              <a:gd name="T41" fmla="*/ 4268 h 10000"/>
              <a:gd name="T42" fmla="*/ 4166 w 8332"/>
              <a:gd name="T43" fmla="*/ 5000 h 10000"/>
              <a:gd name="T44" fmla="*/ 2399 w 8332"/>
              <a:gd name="T45" fmla="*/ 4268 h 10000"/>
              <a:gd name="T46" fmla="*/ 1666 w 8332"/>
              <a:gd name="T47" fmla="*/ 2500 h 10000"/>
              <a:gd name="T48" fmla="*/ 2399 w 8332"/>
              <a:gd name="T49" fmla="*/ 733 h 10000"/>
              <a:gd name="T50" fmla="*/ 4166 w 8332"/>
              <a:gd name="T51" fmla="*/ 0 h 10000"/>
              <a:gd name="T52" fmla="*/ 5934 w 8332"/>
              <a:gd name="T53" fmla="*/ 733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332" h="10000">
                <a:moveTo>
                  <a:pt x="8332" y="8275"/>
                </a:moveTo>
                <a:cubicBezTo>
                  <a:pt x="8332" y="8749"/>
                  <a:pt x="8197" y="9154"/>
                  <a:pt x="7926" y="9493"/>
                </a:cubicBezTo>
                <a:cubicBezTo>
                  <a:pt x="7655" y="9831"/>
                  <a:pt x="7327" y="10000"/>
                  <a:pt x="6946" y="10000"/>
                </a:cubicBezTo>
                <a:lnTo>
                  <a:pt x="1386" y="10000"/>
                </a:lnTo>
                <a:cubicBezTo>
                  <a:pt x="1004" y="10000"/>
                  <a:pt x="677" y="9830"/>
                  <a:pt x="406" y="9493"/>
                </a:cubicBezTo>
                <a:cubicBezTo>
                  <a:pt x="135" y="9154"/>
                  <a:pt x="0" y="8748"/>
                  <a:pt x="0" y="8275"/>
                </a:cubicBezTo>
                <a:cubicBezTo>
                  <a:pt x="0" y="7906"/>
                  <a:pt x="17" y="7558"/>
                  <a:pt x="55" y="7230"/>
                </a:cubicBezTo>
                <a:cubicBezTo>
                  <a:pt x="92" y="6903"/>
                  <a:pt x="160" y="6572"/>
                  <a:pt x="260" y="6240"/>
                </a:cubicBezTo>
                <a:cubicBezTo>
                  <a:pt x="360" y="5909"/>
                  <a:pt x="487" y="5624"/>
                  <a:pt x="641" y="5387"/>
                </a:cubicBezTo>
                <a:cubicBezTo>
                  <a:pt x="795" y="5151"/>
                  <a:pt x="1000" y="4957"/>
                  <a:pt x="1254" y="4809"/>
                </a:cubicBezTo>
                <a:cubicBezTo>
                  <a:pt x="1507" y="4660"/>
                  <a:pt x="1800" y="4584"/>
                  <a:pt x="2130" y="4584"/>
                </a:cubicBezTo>
                <a:cubicBezTo>
                  <a:pt x="2699" y="5140"/>
                  <a:pt x="3377" y="5417"/>
                  <a:pt x="4167" y="5417"/>
                </a:cubicBezTo>
                <a:cubicBezTo>
                  <a:pt x="4957" y="5417"/>
                  <a:pt x="5636" y="5140"/>
                  <a:pt x="6205" y="4584"/>
                </a:cubicBezTo>
                <a:cubicBezTo>
                  <a:pt x="6535" y="4584"/>
                  <a:pt x="6826" y="4659"/>
                  <a:pt x="7081" y="4809"/>
                </a:cubicBezTo>
                <a:cubicBezTo>
                  <a:pt x="7335" y="4957"/>
                  <a:pt x="7539" y="5151"/>
                  <a:pt x="7694" y="5387"/>
                </a:cubicBezTo>
                <a:cubicBezTo>
                  <a:pt x="7847" y="5625"/>
                  <a:pt x="7975" y="5907"/>
                  <a:pt x="8075" y="6240"/>
                </a:cubicBezTo>
                <a:cubicBezTo>
                  <a:pt x="8175" y="6571"/>
                  <a:pt x="8244" y="6901"/>
                  <a:pt x="8280" y="7230"/>
                </a:cubicBezTo>
                <a:cubicBezTo>
                  <a:pt x="8315" y="7558"/>
                  <a:pt x="8332" y="7906"/>
                  <a:pt x="8332" y="8275"/>
                </a:cubicBezTo>
                <a:close/>
                <a:moveTo>
                  <a:pt x="5934" y="733"/>
                </a:moveTo>
                <a:cubicBezTo>
                  <a:pt x="6422" y="1221"/>
                  <a:pt x="6666" y="1810"/>
                  <a:pt x="6666" y="2500"/>
                </a:cubicBezTo>
                <a:cubicBezTo>
                  <a:pt x="6666" y="3190"/>
                  <a:pt x="6422" y="3779"/>
                  <a:pt x="5934" y="4268"/>
                </a:cubicBezTo>
                <a:cubicBezTo>
                  <a:pt x="5445" y="4756"/>
                  <a:pt x="4856" y="5000"/>
                  <a:pt x="4166" y="5000"/>
                </a:cubicBezTo>
                <a:cubicBezTo>
                  <a:pt x="3476" y="5000"/>
                  <a:pt x="2887" y="4756"/>
                  <a:pt x="2399" y="4268"/>
                </a:cubicBezTo>
                <a:cubicBezTo>
                  <a:pt x="1910" y="3779"/>
                  <a:pt x="1666" y="3190"/>
                  <a:pt x="1666" y="2500"/>
                </a:cubicBezTo>
                <a:cubicBezTo>
                  <a:pt x="1666" y="1810"/>
                  <a:pt x="1910" y="1221"/>
                  <a:pt x="2399" y="733"/>
                </a:cubicBezTo>
                <a:cubicBezTo>
                  <a:pt x="2887" y="244"/>
                  <a:pt x="3476" y="0"/>
                  <a:pt x="4166" y="0"/>
                </a:cubicBezTo>
                <a:cubicBezTo>
                  <a:pt x="4856" y="0"/>
                  <a:pt x="5445" y="244"/>
                  <a:pt x="5934" y="733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任意多边形: 形状 121"/>
          <p:cNvSpPr/>
          <p:nvPr/>
        </p:nvSpPr>
        <p:spPr>
          <a:xfrm>
            <a:off x="2303160" y="1412298"/>
            <a:ext cx="195828" cy="226094"/>
          </a:xfrm>
          <a:custGeom>
            <a:avLst/>
            <a:gdLst>
              <a:gd name="T0" fmla="*/ 8332 w 8332"/>
              <a:gd name="T1" fmla="*/ 8275 h 10000"/>
              <a:gd name="T2" fmla="*/ 7926 w 8332"/>
              <a:gd name="T3" fmla="*/ 9493 h 10000"/>
              <a:gd name="T4" fmla="*/ 6946 w 8332"/>
              <a:gd name="T5" fmla="*/ 10000 h 10000"/>
              <a:gd name="T6" fmla="*/ 1386 w 8332"/>
              <a:gd name="T7" fmla="*/ 10000 h 10000"/>
              <a:gd name="T8" fmla="*/ 406 w 8332"/>
              <a:gd name="T9" fmla="*/ 9493 h 10000"/>
              <a:gd name="T10" fmla="*/ 0 w 8332"/>
              <a:gd name="T11" fmla="*/ 8275 h 10000"/>
              <a:gd name="T12" fmla="*/ 55 w 8332"/>
              <a:gd name="T13" fmla="*/ 7230 h 10000"/>
              <a:gd name="T14" fmla="*/ 260 w 8332"/>
              <a:gd name="T15" fmla="*/ 6240 h 10000"/>
              <a:gd name="T16" fmla="*/ 641 w 8332"/>
              <a:gd name="T17" fmla="*/ 5387 h 10000"/>
              <a:gd name="T18" fmla="*/ 1254 w 8332"/>
              <a:gd name="T19" fmla="*/ 4809 h 10000"/>
              <a:gd name="T20" fmla="*/ 2130 w 8332"/>
              <a:gd name="T21" fmla="*/ 4584 h 10000"/>
              <a:gd name="T22" fmla="*/ 4167 w 8332"/>
              <a:gd name="T23" fmla="*/ 5417 h 10000"/>
              <a:gd name="T24" fmla="*/ 6205 w 8332"/>
              <a:gd name="T25" fmla="*/ 4584 h 10000"/>
              <a:gd name="T26" fmla="*/ 7081 w 8332"/>
              <a:gd name="T27" fmla="*/ 4809 h 10000"/>
              <a:gd name="T28" fmla="*/ 7694 w 8332"/>
              <a:gd name="T29" fmla="*/ 5387 h 10000"/>
              <a:gd name="T30" fmla="*/ 8075 w 8332"/>
              <a:gd name="T31" fmla="*/ 6240 h 10000"/>
              <a:gd name="T32" fmla="*/ 8280 w 8332"/>
              <a:gd name="T33" fmla="*/ 7230 h 10000"/>
              <a:gd name="T34" fmla="*/ 8332 w 8332"/>
              <a:gd name="T35" fmla="*/ 8275 h 10000"/>
              <a:gd name="T36" fmla="*/ 5934 w 8332"/>
              <a:gd name="T37" fmla="*/ 733 h 10000"/>
              <a:gd name="T38" fmla="*/ 6666 w 8332"/>
              <a:gd name="T39" fmla="*/ 2500 h 10000"/>
              <a:gd name="T40" fmla="*/ 5934 w 8332"/>
              <a:gd name="T41" fmla="*/ 4268 h 10000"/>
              <a:gd name="T42" fmla="*/ 4166 w 8332"/>
              <a:gd name="T43" fmla="*/ 5000 h 10000"/>
              <a:gd name="T44" fmla="*/ 2399 w 8332"/>
              <a:gd name="T45" fmla="*/ 4268 h 10000"/>
              <a:gd name="T46" fmla="*/ 1666 w 8332"/>
              <a:gd name="T47" fmla="*/ 2500 h 10000"/>
              <a:gd name="T48" fmla="*/ 2399 w 8332"/>
              <a:gd name="T49" fmla="*/ 733 h 10000"/>
              <a:gd name="T50" fmla="*/ 4166 w 8332"/>
              <a:gd name="T51" fmla="*/ 0 h 10000"/>
              <a:gd name="T52" fmla="*/ 5934 w 8332"/>
              <a:gd name="T53" fmla="*/ 733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332" h="10000">
                <a:moveTo>
                  <a:pt x="8332" y="8275"/>
                </a:moveTo>
                <a:cubicBezTo>
                  <a:pt x="8332" y="8749"/>
                  <a:pt x="8197" y="9154"/>
                  <a:pt x="7926" y="9493"/>
                </a:cubicBezTo>
                <a:cubicBezTo>
                  <a:pt x="7655" y="9831"/>
                  <a:pt x="7327" y="10000"/>
                  <a:pt x="6946" y="10000"/>
                </a:cubicBezTo>
                <a:lnTo>
                  <a:pt x="1386" y="10000"/>
                </a:lnTo>
                <a:cubicBezTo>
                  <a:pt x="1004" y="10000"/>
                  <a:pt x="677" y="9830"/>
                  <a:pt x="406" y="9493"/>
                </a:cubicBezTo>
                <a:cubicBezTo>
                  <a:pt x="135" y="9154"/>
                  <a:pt x="0" y="8748"/>
                  <a:pt x="0" y="8275"/>
                </a:cubicBezTo>
                <a:cubicBezTo>
                  <a:pt x="0" y="7906"/>
                  <a:pt x="17" y="7558"/>
                  <a:pt x="55" y="7230"/>
                </a:cubicBezTo>
                <a:cubicBezTo>
                  <a:pt x="92" y="6903"/>
                  <a:pt x="160" y="6572"/>
                  <a:pt x="260" y="6240"/>
                </a:cubicBezTo>
                <a:cubicBezTo>
                  <a:pt x="360" y="5909"/>
                  <a:pt x="487" y="5624"/>
                  <a:pt x="641" y="5387"/>
                </a:cubicBezTo>
                <a:cubicBezTo>
                  <a:pt x="795" y="5151"/>
                  <a:pt x="1000" y="4957"/>
                  <a:pt x="1254" y="4809"/>
                </a:cubicBezTo>
                <a:cubicBezTo>
                  <a:pt x="1507" y="4660"/>
                  <a:pt x="1800" y="4584"/>
                  <a:pt x="2130" y="4584"/>
                </a:cubicBezTo>
                <a:cubicBezTo>
                  <a:pt x="2699" y="5140"/>
                  <a:pt x="3377" y="5417"/>
                  <a:pt x="4167" y="5417"/>
                </a:cubicBezTo>
                <a:cubicBezTo>
                  <a:pt x="4957" y="5417"/>
                  <a:pt x="5636" y="5140"/>
                  <a:pt x="6205" y="4584"/>
                </a:cubicBezTo>
                <a:cubicBezTo>
                  <a:pt x="6535" y="4584"/>
                  <a:pt x="6826" y="4659"/>
                  <a:pt x="7081" y="4809"/>
                </a:cubicBezTo>
                <a:cubicBezTo>
                  <a:pt x="7335" y="4957"/>
                  <a:pt x="7539" y="5151"/>
                  <a:pt x="7694" y="5387"/>
                </a:cubicBezTo>
                <a:cubicBezTo>
                  <a:pt x="7847" y="5625"/>
                  <a:pt x="7975" y="5907"/>
                  <a:pt x="8075" y="6240"/>
                </a:cubicBezTo>
                <a:cubicBezTo>
                  <a:pt x="8175" y="6571"/>
                  <a:pt x="8244" y="6901"/>
                  <a:pt x="8280" y="7230"/>
                </a:cubicBezTo>
                <a:cubicBezTo>
                  <a:pt x="8315" y="7558"/>
                  <a:pt x="8332" y="7906"/>
                  <a:pt x="8332" y="8275"/>
                </a:cubicBezTo>
                <a:close/>
                <a:moveTo>
                  <a:pt x="5934" y="733"/>
                </a:moveTo>
                <a:cubicBezTo>
                  <a:pt x="6422" y="1221"/>
                  <a:pt x="6666" y="1810"/>
                  <a:pt x="6666" y="2500"/>
                </a:cubicBezTo>
                <a:cubicBezTo>
                  <a:pt x="6666" y="3190"/>
                  <a:pt x="6422" y="3779"/>
                  <a:pt x="5934" y="4268"/>
                </a:cubicBezTo>
                <a:cubicBezTo>
                  <a:pt x="5445" y="4756"/>
                  <a:pt x="4856" y="5000"/>
                  <a:pt x="4166" y="5000"/>
                </a:cubicBezTo>
                <a:cubicBezTo>
                  <a:pt x="3476" y="5000"/>
                  <a:pt x="2887" y="4756"/>
                  <a:pt x="2399" y="4268"/>
                </a:cubicBezTo>
                <a:cubicBezTo>
                  <a:pt x="1910" y="3779"/>
                  <a:pt x="1666" y="3190"/>
                  <a:pt x="1666" y="2500"/>
                </a:cubicBezTo>
                <a:cubicBezTo>
                  <a:pt x="1666" y="1810"/>
                  <a:pt x="1910" y="1221"/>
                  <a:pt x="2399" y="733"/>
                </a:cubicBezTo>
                <a:cubicBezTo>
                  <a:pt x="2887" y="244"/>
                  <a:pt x="3476" y="0"/>
                  <a:pt x="4166" y="0"/>
                </a:cubicBezTo>
                <a:cubicBezTo>
                  <a:pt x="4856" y="0"/>
                  <a:pt x="5445" y="244"/>
                  <a:pt x="5934" y="733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任意多边形: 形状 122"/>
          <p:cNvSpPr/>
          <p:nvPr/>
        </p:nvSpPr>
        <p:spPr>
          <a:xfrm>
            <a:off x="2537813" y="1412298"/>
            <a:ext cx="195828" cy="226094"/>
          </a:xfrm>
          <a:custGeom>
            <a:avLst/>
            <a:gdLst>
              <a:gd name="T0" fmla="*/ 8332 w 8332"/>
              <a:gd name="T1" fmla="*/ 8275 h 10000"/>
              <a:gd name="T2" fmla="*/ 7926 w 8332"/>
              <a:gd name="T3" fmla="*/ 9493 h 10000"/>
              <a:gd name="T4" fmla="*/ 6946 w 8332"/>
              <a:gd name="T5" fmla="*/ 10000 h 10000"/>
              <a:gd name="T6" fmla="*/ 1386 w 8332"/>
              <a:gd name="T7" fmla="*/ 10000 h 10000"/>
              <a:gd name="T8" fmla="*/ 406 w 8332"/>
              <a:gd name="T9" fmla="*/ 9493 h 10000"/>
              <a:gd name="T10" fmla="*/ 0 w 8332"/>
              <a:gd name="T11" fmla="*/ 8275 h 10000"/>
              <a:gd name="T12" fmla="*/ 55 w 8332"/>
              <a:gd name="T13" fmla="*/ 7230 h 10000"/>
              <a:gd name="T14" fmla="*/ 260 w 8332"/>
              <a:gd name="T15" fmla="*/ 6240 h 10000"/>
              <a:gd name="T16" fmla="*/ 641 w 8332"/>
              <a:gd name="T17" fmla="*/ 5387 h 10000"/>
              <a:gd name="T18" fmla="*/ 1254 w 8332"/>
              <a:gd name="T19" fmla="*/ 4809 h 10000"/>
              <a:gd name="T20" fmla="*/ 2130 w 8332"/>
              <a:gd name="T21" fmla="*/ 4584 h 10000"/>
              <a:gd name="T22" fmla="*/ 4167 w 8332"/>
              <a:gd name="T23" fmla="*/ 5417 h 10000"/>
              <a:gd name="T24" fmla="*/ 6205 w 8332"/>
              <a:gd name="T25" fmla="*/ 4584 h 10000"/>
              <a:gd name="T26" fmla="*/ 7081 w 8332"/>
              <a:gd name="T27" fmla="*/ 4809 h 10000"/>
              <a:gd name="T28" fmla="*/ 7694 w 8332"/>
              <a:gd name="T29" fmla="*/ 5387 h 10000"/>
              <a:gd name="T30" fmla="*/ 8075 w 8332"/>
              <a:gd name="T31" fmla="*/ 6240 h 10000"/>
              <a:gd name="T32" fmla="*/ 8280 w 8332"/>
              <a:gd name="T33" fmla="*/ 7230 h 10000"/>
              <a:gd name="T34" fmla="*/ 8332 w 8332"/>
              <a:gd name="T35" fmla="*/ 8275 h 10000"/>
              <a:gd name="T36" fmla="*/ 5934 w 8332"/>
              <a:gd name="T37" fmla="*/ 733 h 10000"/>
              <a:gd name="T38" fmla="*/ 6666 w 8332"/>
              <a:gd name="T39" fmla="*/ 2500 h 10000"/>
              <a:gd name="T40" fmla="*/ 5934 w 8332"/>
              <a:gd name="T41" fmla="*/ 4268 h 10000"/>
              <a:gd name="T42" fmla="*/ 4166 w 8332"/>
              <a:gd name="T43" fmla="*/ 5000 h 10000"/>
              <a:gd name="T44" fmla="*/ 2399 w 8332"/>
              <a:gd name="T45" fmla="*/ 4268 h 10000"/>
              <a:gd name="T46" fmla="*/ 1666 w 8332"/>
              <a:gd name="T47" fmla="*/ 2500 h 10000"/>
              <a:gd name="T48" fmla="*/ 2399 w 8332"/>
              <a:gd name="T49" fmla="*/ 733 h 10000"/>
              <a:gd name="T50" fmla="*/ 4166 w 8332"/>
              <a:gd name="T51" fmla="*/ 0 h 10000"/>
              <a:gd name="T52" fmla="*/ 5934 w 8332"/>
              <a:gd name="T53" fmla="*/ 733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332" h="10000">
                <a:moveTo>
                  <a:pt x="8332" y="8275"/>
                </a:moveTo>
                <a:cubicBezTo>
                  <a:pt x="8332" y="8749"/>
                  <a:pt x="8197" y="9154"/>
                  <a:pt x="7926" y="9493"/>
                </a:cubicBezTo>
                <a:cubicBezTo>
                  <a:pt x="7655" y="9831"/>
                  <a:pt x="7327" y="10000"/>
                  <a:pt x="6946" y="10000"/>
                </a:cubicBezTo>
                <a:lnTo>
                  <a:pt x="1386" y="10000"/>
                </a:lnTo>
                <a:cubicBezTo>
                  <a:pt x="1004" y="10000"/>
                  <a:pt x="677" y="9830"/>
                  <a:pt x="406" y="9493"/>
                </a:cubicBezTo>
                <a:cubicBezTo>
                  <a:pt x="135" y="9154"/>
                  <a:pt x="0" y="8748"/>
                  <a:pt x="0" y="8275"/>
                </a:cubicBezTo>
                <a:cubicBezTo>
                  <a:pt x="0" y="7906"/>
                  <a:pt x="17" y="7558"/>
                  <a:pt x="55" y="7230"/>
                </a:cubicBezTo>
                <a:cubicBezTo>
                  <a:pt x="92" y="6903"/>
                  <a:pt x="160" y="6572"/>
                  <a:pt x="260" y="6240"/>
                </a:cubicBezTo>
                <a:cubicBezTo>
                  <a:pt x="360" y="5909"/>
                  <a:pt x="487" y="5624"/>
                  <a:pt x="641" y="5387"/>
                </a:cubicBezTo>
                <a:cubicBezTo>
                  <a:pt x="795" y="5151"/>
                  <a:pt x="1000" y="4957"/>
                  <a:pt x="1254" y="4809"/>
                </a:cubicBezTo>
                <a:cubicBezTo>
                  <a:pt x="1507" y="4660"/>
                  <a:pt x="1800" y="4584"/>
                  <a:pt x="2130" y="4584"/>
                </a:cubicBezTo>
                <a:cubicBezTo>
                  <a:pt x="2699" y="5140"/>
                  <a:pt x="3377" y="5417"/>
                  <a:pt x="4167" y="5417"/>
                </a:cubicBezTo>
                <a:cubicBezTo>
                  <a:pt x="4957" y="5417"/>
                  <a:pt x="5636" y="5140"/>
                  <a:pt x="6205" y="4584"/>
                </a:cubicBezTo>
                <a:cubicBezTo>
                  <a:pt x="6535" y="4584"/>
                  <a:pt x="6826" y="4659"/>
                  <a:pt x="7081" y="4809"/>
                </a:cubicBezTo>
                <a:cubicBezTo>
                  <a:pt x="7335" y="4957"/>
                  <a:pt x="7539" y="5151"/>
                  <a:pt x="7694" y="5387"/>
                </a:cubicBezTo>
                <a:cubicBezTo>
                  <a:pt x="7847" y="5625"/>
                  <a:pt x="7975" y="5907"/>
                  <a:pt x="8075" y="6240"/>
                </a:cubicBezTo>
                <a:cubicBezTo>
                  <a:pt x="8175" y="6571"/>
                  <a:pt x="8244" y="6901"/>
                  <a:pt x="8280" y="7230"/>
                </a:cubicBezTo>
                <a:cubicBezTo>
                  <a:pt x="8315" y="7558"/>
                  <a:pt x="8332" y="7906"/>
                  <a:pt x="8332" y="8275"/>
                </a:cubicBezTo>
                <a:close/>
                <a:moveTo>
                  <a:pt x="5934" y="733"/>
                </a:moveTo>
                <a:cubicBezTo>
                  <a:pt x="6422" y="1221"/>
                  <a:pt x="6666" y="1810"/>
                  <a:pt x="6666" y="2500"/>
                </a:cubicBezTo>
                <a:cubicBezTo>
                  <a:pt x="6666" y="3190"/>
                  <a:pt x="6422" y="3779"/>
                  <a:pt x="5934" y="4268"/>
                </a:cubicBezTo>
                <a:cubicBezTo>
                  <a:pt x="5445" y="4756"/>
                  <a:pt x="4856" y="5000"/>
                  <a:pt x="4166" y="5000"/>
                </a:cubicBezTo>
                <a:cubicBezTo>
                  <a:pt x="3476" y="5000"/>
                  <a:pt x="2887" y="4756"/>
                  <a:pt x="2399" y="4268"/>
                </a:cubicBezTo>
                <a:cubicBezTo>
                  <a:pt x="1910" y="3779"/>
                  <a:pt x="1666" y="3190"/>
                  <a:pt x="1666" y="2500"/>
                </a:cubicBezTo>
                <a:cubicBezTo>
                  <a:pt x="1666" y="1810"/>
                  <a:pt x="1910" y="1221"/>
                  <a:pt x="2399" y="733"/>
                </a:cubicBezTo>
                <a:cubicBezTo>
                  <a:pt x="2887" y="244"/>
                  <a:pt x="3476" y="0"/>
                  <a:pt x="4166" y="0"/>
                </a:cubicBezTo>
                <a:cubicBezTo>
                  <a:pt x="4856" y="0"/>
                  <a:pt x="5445" y="244"/>
                  <a:pt x="5934" y="733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任意多边形: 形状 123"/>
          <p:cNvSpPr/>
          <p:nvPr/>
        </p:nvSpPr>
        <p:spPr>
          <a:xfrm>
            <a:off x="2947812" y="1130931"/>
            <a:ext cx="195828" cy="226094"/>
          </a:xfrm>
          <a:custGeom>
            <a:avLst/>
            <a:gdLst>
              <a:gd name="T0" fmla="*/ 8332 w 8332"/>
              <a:gd name="T1" fmla="*/ 8275 h 10000"/>
              <a:gd name="T2" fmla="*/ 7926 w 8332"/>
              <a:gd name="T3" fmla="*/ 9493 h 10000"/>
              <a:gd name="T4" fmla="*/ 6946 w 8332"/>
              <a:gd name="T5" fmla="*/ 10000 h 10000"/>
              <a:gd name="T6" fmla="*/ 1386 w 8332"/>
              <a:gd name="T7" fmla="*/ 10000 h 10000"/>
              <a:gd name="T8" fmla="*/ 406 w 8332"/>
              <a:gd name="T9" fmla="*/ 9493 h 10000"/>
              <a:gd name="T10" fmla="*/ 0 w 8332"/>
              <a:gd name="T11" fmla="*/ 8275 h 10000"/>
              <a:gd name="T12" fmla="*/ 55 w 8332"/>
              <a:gd name="T13" fmla="*/ 7230 h 10000"/>
              <a:gd name="T14" fmla="*/ 260 w 8332"/>
              <a:gd name="T15" fmla="*/ 6240 h 10000"/>
              <a:gd name="T16" fmla="*/ 641 w 8332"/>
              <a:gd name="T17" fmla="*/ 5387 h 10000"/>
              <a:gd name="T18" fmla="*/ 1254 w 8332"/>
              <a:gd name="T19" fmla="*/ 4809 h 10000"/>
              <a:gd name="T20" fmla="*/ 2130 w 8332"/>
              <a:gd name="T21" fmla="*/ 4584 h 10000"/>
              <a:gd name="T22" fmla="*/ 4167 w 8332"/>
              <a:gd name="T23" fmla="*/ 5417 h 10000"/>
              <a:gd name="T24" fmla="*/ 6205 w 8332"/>
              <a:gd name="T25" fmla="*/ 4584 h 10000"/>
              <a:gd name="T26" fmla="*/ 7081 w 8332"/>
              <a:gd name="T27" fmla="*/ 4809 h 10000"/>
              <a:gd name="T28" fmla="*/ 7694 w 8332"/>
              <a:gd name="T29" fmla="*/ 5387 h 10000"/>
              <a:gd name="T30" fmla="*/ 8075 w 8332"/>
              <a:gd name="T31" fmla="*/ 6240 h 10000"/>
              <a:gd name="T32" fmla="*/ 8280 w 8332"/>
              <a:gd name="T33" fmla="*/ 7230 h 10000"/>
              <a:gd name="T34" fmla="*/ 8332 w 8332"/>
              <a:gd name="T35" fmla="*/ 8275 h 10000"/>
              <a:gd name="T36" fmla="*/ 5934 w 8332"/>
              <a:gd name="T37" fmla="*/ 733 h 10000"/>
              <a:gd name="T38" fmla="*/ 6666 w 8332"/>
              <a:gd name="T39" fmla="*/ 2500 h 10000"/>
              <a:gd name="T40" fmla="*/ 5934 w 8332"/>
              <a:gd name="T41" fmla="*/ 4268 h 10000"/>
              <a:gd name="T42" fmla="*/ 4166 w 8332"/>
              <a:gd name="T43" fmla="*/ 5000 h 10000"/>
              <a:gd name="T44" fmla="*/ 2399 w 8332"/>
              <a:gd name="T45" fmla="*/ 4268 h 10000"/>
              <a:gd name="T46" fmla="*/ 1666 w 8332"/>
              <a:gd name="T47" fmla="*/ 2500 h 10000"/>
              <a:gd name="T48" fmla="*/ 2399 w 8332"/>
              <a:gd name="T49" fmla="*/ 733 h 10000"/>
              <a:gd name="T50" fmla="*/ 4166 w 8332"/>
              <a:gd name="T51" fmla="*/ 0 h 10000"/>
              <a:gd name="T52" fmla="*/ 5934 w 8332"/>
              <a:gd name="T53" fmla="*/ 733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332" h="10000">
                <a:moveTo>
                  <a:pt x="8332" y="8275"/>
                </a:moveTo>
                <a:cubicBezTo>
                  <a:pt x="8332" y="8749"/>
                  <a:pt x="8197" y="9154"/>
                  <a:pt x="7926" y="9493"/>
                </a:cubicBezTo>
                <a:cubicBezTo>
                  <a:pt x="7655" y="9831"/>
                  <a:pt x="7327" y="10000"/>
                  <a:pt x="6946" y="10000"/>
                </a:cubicBezTo>
                <a:lnTo>
                  <a:pt x="1386" y="10000"/>
                </a:lnTo>
                <a:cubicBezTo>
                  <a:pt x="1004" y="10000"/>
                  <a:pt x="677" y="9830"/>
                  <a:pt x="406" y="9493"/>
                </a:cubicBezTo>
                <a:cubicBezTo>
                  <a:pt x="135" y="9154"/>
                  <a:pt x="0" y="8748"/>
                  <a:pt x="0" y="8275"/>
                </a:cubicBezTo>
                <a:cubicBezTo>
                  <a:pt x="0" y="7906"/>
                  <a:pt x="17" y="7558"/>
                  <a:pt x="55" y="7230"/>
                </a:cubicBezTo>
                <a:cubicBezTo>
                  <a:pt x="92" y="6903"/>
                  <a:pt x="160" y="6572"/>
                  <a:pt x="260" y="6240"/>
                </a:cubicBezTo>
                <a:cubicBezTo>
                  <a:pt x="360" y="5909"/>
                  <a:pt x="487" y="5624"/>
                  <a:pt x="641" y="5387"/>
                </a:cubicBezTo>
                <a:cubicBezTo>
                  <a:pt x="795" y="5151"/>
                  <a:pt x="1000" y="4957"/>
                  <a:pt x="1254" y="4809"/>
                </a:cubicBezTo>
                <a:cubicBezTo>
                  <a:pt x="1507" y="4660"/>
                  <a:pt x="1800" y="4584"/>
                  <a:pt x="2130" y="4584"/>
                </a:cubicBezTo>
                <a:cubicBezTo>
                  <a:pt x="2699" y="5140"/>
                  <a:pt x="3377" y="5417"/>
                  <a:pt x="4167" y="5417"/>
                </a:cubicBezTo>
                <a:cubicBezTo>
                  <a:pt x="4957" y="5417"/>
                  <a:pt x="5636" y="5140"/>
                  <a:pt x="6205" y="4584"/>
                </a:cubicBezTo>
                <a:cubicBezTo>
                  <a:pt x="6535" y="4584"/>
                  <a:pt x="6826" y="4659"/>
                  <a:pt x="7081" y="4809"/>
                </a:cubicBezTo>
                <a:cubicBezTo>
                  <a:pt x="7335" y="4957"/>
                  <a:pt x="7539" y="5151"/>
                  <a:pt x="7694" y="5387"/>
                </a:cubicBezTo>
                <a:cubicBezTo>
                  <a:pt x="7847" y="5625"/>
                  <a:pt x="7975" y="5907"/>
                  <a:pt x="8075" y="6240"/>
                </a:cubicBezTo>
                <a:cubicBezTo>
                  <a:pt x="8175" y="6571"/>
                  <a:pt x="8244" y="6901"/>
                  <a:pt x="8280" y="7230"/>
                </a:cubicBezTo>
                <a:cubicBezTo>
                  <a:pt x="8315" y="7558"/>
                  <a:pt x="8332" y="7906"/>
                  <a:pt x="8332" y="8275"/>
                </a:cubicBezTo>
                <a:close/>
                <a:moveTo>
                  <a:pt x="5934" y="733"/>
                </a:moveTo>
                <a:cubicBezTo>
                  <a:pt x="6422" y="1221"/>
                  <a:pt x="6666" y="1810"/>
                  <a:pt x="6666" y="2500"/>
                </a:cubicBezTo>
                <a:cubicBezTo>
                  <a:pt x="6666" y="3190"/>
                  <a:pt x="6422" y="3779"/>
                  <a:pt x="5934" y="4268"/>
                </a:cubicBezTo>
                <a:cubicBezTo>
                  <a:pt x="5445" y="4756"/>
                  <a:pt x="4856" y="5000"/>
                  <a:pt x="4166" y="5000"/>
                </a:cubicBezTo>
                <a:cubicBezTo>
                  <a:pt x="3476" y="5000"/>
                  <a:pt x="2887" y="4756"/>
                  <a:pt x="2399" y="4268"/>
                </a:cubicBezTo>
                <a:cubicBezTo>
                  <a:pt x="1910" y="3779"/>
                  <a:pt x="1666" y="3190"/>
                  <a:pt x="1666" y="2500"/>
                </a:cubicBezTo>
                <a:cubicBezTo>
                  <a:pt x="1666" y="1810"/>
                  <a:pt x="1910" y="1221"/>
                  <a:pt x="2399" y="733"/>
                </a:cubicBezTo>
                <a:cubicBezTo>
                  <a:pt x="2887" y="244"/>
                  <a:pt x="3476" y="0"/>
                  <a:pt x="4166" y="0"/>
                </a:cubicBezTo>
                <a:cubicBezTo>
                  <a:pt x="4856" y="0"/>
                  <a:pt x="5445" y="244"/>
                  <a:pt x="5934" y="73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任意多边形: 形状 124"/>
          <p:cNvSpPr/>
          <p:nvPr/>
        </p:nvSpPr>
        <p:spPr>
          <a:xfrm>
            <a:off x="3182466" y="1130932"/>
            <a:ext cx="195828" cy="226094"/>
          </a:xfrm>
          <a:custGeom>
            <a:avLst/>
            <a:gdLst>
              <a:gd name="T0" fmla="*/ 8332 w 8332"/>
              <a:gd name="T1" fmla="*/ 8275 h 10000"/>
              <a:gd name="T2" fmla="*/ 7926 w 8332"/>
              <a:gd name="T3" fmla="*/ 9493 h 10000"/>
              <a:gd name="T4" fmla="*/ 6946 w 8332"/>
              <a:gd name="T5" fmla="*/ 10000 h 10000"/>
              <a:gd name="T6" fmla="*/ 1386 w 8332"/>
              <a:gd name="T7" fmla="*/ 10000 h 10000"/>
              <a:gd name="T8" fmla="*/ 406 w 8332"/>
              <a:gd name="T9" fmla="*/ 9493 h 10000"/>
              <a:gd name="T10" fmla="*/ 0 w 8332"/>
              <a:gd name="T11" fmla="*/ 8275 h 10000"/>
              <a:gd name="T12" fmla="*/ 55 w 8332"/>
              <a:gd name="T13" fmla="*/ 7230 h 10000"/>
              <a:gd name="T14" fmla="*/ 260 w 8332"/>
              <a:gd name="T15" fmla="*/ 6240 h 10000"/>
              <a:gd name="T16" fmla="*/ 641 w 8332"/>
              <a:gd name="T17" fmla="*/ 5387 h 10000"/>
              <a:gd name="T18" fmla="*/ 1254 w 8332"/>
              <a:gd name="T19" fmla="*/ 4809 h 10000"/>
              <a:gd name="T20" fmla="*/ 2130 w 8332"/>
              <a:gd name="T21" fmla="*/ 4584 h 10000"/>
              <a:gd name="T22" fmla="*/ 4167 w 8332"/>
              <a:gd name="T23" fmla="*/ 5417 h 10000"/>
              <a:gd name="T24" fmla="*/ 6205 w 8332"/>
              <a:gd name="T25" fmla="*/ 4584 h 10000"/>
              <a:gd name="T26" fmla="*/ 7081 w 8332"/>
              <a:gd name="T27" fmla="*/ 4809 h 10000"/>
              <a:gd name="T28" fmla="*/ 7694 w 8332"/>
              <a:gd name="T29" fmla="*/ 5387 h 10000"/>
              <a:gd name="T30" fmla="*/ 8075 w 8332"/>
              <a:gd name="T31" fmla="*/ 6240 h 10000"/>
              <a:gd name="T32" fmla="*/ 8280 w 8332"/>
              <a:gd name="T33" fmla="*/ 7230 h 10000"/>
              <a:gd name="T34" fmla="*/ 8332 w 8332"/>
              <a:gd name="T35" fmla="*/ 8275 h 10000"/>
              <a:gd name="T36" fmla="*/ 5934 w 8332"/>
              <a:gd name="T37" fmla="*/ 733 h 10000"/>
              <a:gd name="T38" fmla="*/ 6666 w 8332"/>
              <a:gd name="T39" fmla="*/ 2500 h 10000"/>
              <a:gd name="T40" fmla="*/ 5934 w 8332"/>
              <a:gd name="T41" fmla="*/ 4268 h 10000"/>
              <a:gd name="T42" fmla="*/ 4166 w 8332"/>
              <a:gd name="T43" fmla="*/ 5000 h 10000"/>
              <a:gd name="T44" fmla="*/ 2399 w 8332"/>
              <a:gd name="T45" fmla="*/ 4268 h 10000"/>
              <a:gd name="T46" fmla="*/ 1666 w 8332"/>
              <a:gd name="T47" fmla="*/ 2500 h 10000"/>
              <a:gd name="T48" fmla="*/ 2399 w 8332"/>
              <a:gd name="T49" fmla="*/ 733 h 10000"/>
              <a:gd name="T50" fmla="*/ 4166 w 8332"/>
              <a:gd name="T51" fmla="*/ 0 h 10000"/>
              <a:gd name="T52" fmla="*/ 5934 w 8332"/>
              <a:gd name="T53" fmla="*/ 733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332" h="10000">
                <a:moveTo>
                  <a:pt x="8332" y="8275"/>
                </a:moveTo>
                <a:cubicBezTo>
                  <a:pt x="8332" y="8749"/>
                  <a:pt x="8197" y="9154"/>
                  <a:pt x="7926" y="9493"/>
                </a:cubicBezTo>
                <a:cubicBezTo>
                  <a:pt x="7655" y="9831"/>
                  <a:pt x="7327" y="10000"/>
                  <a:pt x="6946" y="10000"/>
                </a:cubicBezTo>
                <a:lnTo>
                  <a:pt x="1386" y="10000"/>
                </a:lnTo>
                <a:cubicBezTo>
                  <a:pt x="1004" y="10000"/>
                  <a:pt x="677" y="9830"/>
                  <a:pt x="406" y="9493"/>
                </a:cubicBezTo>
                <a:cubicBezTo>
                  <a:pt x="135" y="9154"/>
                  <a:pt x="0" y="8748"/>
                  <a:pt x="0" y="8275"/>
                </a:cubicBezTo>
                <a:cubicBezTo>
                  <a:pt x="0" y="7906"/>
                  <a:pt x="17" y="7558"/>
                  <a:pt x="55" y="7230"/>
                </a:cubicBezTo>
                <a:cubicBezTo>
                  <a:pt x="92" y="6903"/>
                  <a:pt x="160" y="6572"/>
                  <a:pt x="260" y="6240"/>
                </a:cubicBezTo>
                <a:cubicBezTo>
                  <a:pt x="360" y="5909"/>
                  <a:pt x="487" y="5624"/>
                  <a:pt x="641" y="5387"/>
                </a:cubicBezTo>
                <a:cubicBezTo>
                  <a:pt x="795" y="5151"/>
                  <a:pt x="1000" y="4957"/>
                  <a:pt x="1254" y="4809"/>
                </a:cubicBezTo>
                <a:cubicBezTo>
                  <a:pt x="1507" y="4660"/>
                  <a:pt x="1800" y="4584"/>
                  <a:pt x="2130" y="4584"/>
                </a:cubicBezTo>
                <a:cubicBezTo>
                  <a:pt x="2699" y="5140"/>
                  <a:pt x="3377" y="5417"/>
                  <a:pt x="4167" y="5417"/>
                </a:cubicBezTo>
                <a:cubicBezTo>
                  <a:pt x="4957" y="5417"/>
                  <a:pt x="5636" y="5140"/>
                  <a:pt x="6205" y="4584"/>
                </a:cubicBezTo>
                <a:cubicBezTo>
                  <a:pt x="6535" y="4584"/>
                  <a:pt x="6826" y="4659"/>
                  <a:pt x="7081" y="4809"/>
                </a:cubicBezTo>
                <a:cubicBezTo>
                  <a:pt x="7335" y="4957"/>
                  <a:pt x="7539" y="5151"/>
                  <a:pt x="7694" y="5387"/>
                </a:cubicBezTo>
                <a:cubicBezTo>
                  <a:pt x="7847" y="5625"/>
                  <a:pt x="7975" y="5907"/>
                  <a:pt x="8075" y="6240"/>
                </a:cubicBezTo>
                <a:cubicBezTo>
                  <a:pt x="8175" y="6571"/>
                  <a:pt x="8244" y="6901"/>
                  <a:pt x="8280" y="7230"/>
                </a:cubicBezTo>
                <a:cubicBezTo>
                  <a:pt x="8315" y="7558"/>
                  <a:pt x="8332" y="7906"/>
                  <a:pt x="8332" y="8275"/>
                </a:cubicBezTo>
                <a:close/>
                <a:moveTo>
                  <a:pt x="5934" y="733"/>
                </a:moveTo>
                <a:cubicBezTo>
                  <a:pt x="6422" y="1221"/>
                  <a:pt x="6666" y="1810"/>
                  <a:pt x="6666" y="2500"/>
                </a:cubicBezTo>
                <a:cubicBezTo>
                  <a:pt x="6666" y="3190"/>
                  <a:pt x="6422" y="3779"/>
                  <a:pt x="5934" y="4268"/>
                </a:cubicBezTo>
                <a:cubicBezTo>
                  <a:pt x="5445" y="4756"/>
                  <a:pt x="4856" y="5000"/>
                  <a:pt x="4166" y="5000"/>
                </a:cubicBezTo>
                <a:cubicBezTo>
                  <a:pt x="3476" y="5000"/>
                  <a:pt x="2887" y="4756"/>
                  <a:pt x="2399" y="4268"/>
                </a:cubicBezTo>
                <a:cubicBezTo>
                  <a:pt x="1910" y="3779"/>
                  <a:pt x="1666" y="3190"/>
                  <a:pt x="1666" y="2500"/>
                </a:cubicBezTo>
                <a:cubicBezTo>
                  <a:pt x="1666" y="1810"/>
                  <a:pt x="1910" y="1221"/>
                  <a:pt x="2399" y="733"/>
                </a:cubicBezTo>
                <a:cubicBezTo>
                  <a:pt x="2887" y="244"/>
                  <a:pt x="3476" y="0"/>
                  <a:pt x="4166" y="0"/>
                </a:cubicBezTo>
                <a:cubicBezTo>
                  <a:pt x="4856" y="0"/>
                  <a:pt x="5445" y="244"/>
                  <a:pt x="5934" y="73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任意多边形: 形状 125"/>
          <p:cNvSpPr/>
          <p:nvPr/>
        </p:nvSpPr>
        <p:spPr>
          <a:xfrm>
            <a:off x="2947812" y="1412297"/>
            <a:ext cx="195828" cy="226094"/>
          </a:xfrm>
          <a:custGeom>
            <a:avLst/>
            <a:gdLst>
              <a:gd name="T0" fmla="*/ 8332 w 8332"/>
              <a:gd name="T1" fmla="*/ 8275 h 10000"/>
              <a:gd name="T2" fmla="*/ 7926 w 8332"/>
              <a:gd name="T3" fmla="*/ 9493 h 10000"/>
              <a:gd name="T4" fmla="*/ 6946 w 8332"/>
              <a:gd name="T5" fmla="*/ 10000 h 10000"/>
              <a:gd name="T6" fmla="*/ 1386 w 8332"/>
              <a:gd name="T7" fmla="*/ 10000 h 10000"/>
              <a:gd name="T8" fmla="*/ 406 w 8332"/>
              <a:gd name="T9" fmla="*/ 9493 h 10000"/>
              <a:gd name="T10" fmla="*/ 0 w 8332"/>
              <a:gd name="T11" fmla="*/ 8275 h 10000"/>
              <a:gd name="T12" fmla="*/ 55 w 8332"/>
              <a:gd name="T13" fmla="*/ 7230 h 10000"/>
              <a:gd name="T14" fmla="*/ 260 w 8332"/>
              <a:gd name="T15" fmla="*/ 6240 h 10000"/>
              <a:gd name="T16" fmla="*/ 641 w 8332"/>
              <a:gd name="T17" fmla="*/ 5387 h 10000"/>
              <a:gd name="T18" fmla="*/ 1254 w 8332"/>
              <a:gd name="T19" fmla="*/ 4809 h 10000"/>
              <a:gd name="T20" fmla="*/ 2130 w 8332"/>
              <a:gd name="T21" fmla="*/ 4584 h 10000"/>
              <a:gd name="T22" fmla="*/ 4167 w 8332"/>
              <a:gd name="T23" fmla="*/ 5417 h 10000"/>
              <a:gd name="T24" fmla="*/ 6205 w 8332"/>
              <a:gd name="T25" fmla="*/ 4584 h 10000"/>
              <a:gd name="T26" fmla="*/ 7081 w 8332"/>
              <a:gd name="T27" fmla="*/ 4809 h 10000"/>
              <a:gd name="T28" fmla="*/ 7694 w 8332"/>
              <a:gd name="T29" fmla="*/ 5387 h 10000"/>
              <a:gd name="T30" fmla="*/ 8075 w 8332"/>
              <a:gd name="T31" fmla="*/ 6240 h 10000"/>
              <a:gd name="T32" fmla="*/ 8280 w 8332"/>
              <a:gd name="T33" fmla="*/ 7230 h 10000"/>
              <a:gd name="T34" fmla="*/ 8332 w 8332"/>
              <a:gd name="T35" fmla="*/ 8275 h 10000"/>
              <a:gd name="T36" fmla="*/ 5934 w 8332"/>
              <a:gd name="T37" fmla="*/ 733 h 10000"/>
              <a:gd name="T38" fmla="*/ 6666 w 8332"/>
              <a:gd name="T39" fmla="*/ 2500 h 10000"/>
              <a:gd name="T40" fmla="*/ 5934 w 8332"/>
              <a:gd name="T41" fmla="*/ 4268 h 10000"/>
              <a:gd name="T42" fmla="*/ 4166 w 8332"/>
              <a:gd name="T43" fmla="*/ 5000 h 10000"/>
              <a:gd name="T44" fmla="*/ 2399 w 8332"/>
              <a:gd name="T45" fmla="*/ 4268 h 10000"/>
              <a:gd name="T46" fmla="*/ 1666 w 8332"/>
              <a:gd name="T47" fmla="*/ 2500 h 10000"/>
              <a:gd name="T48" fmla="*/ 2399 w 8332"/>
              <a:gd name="T49" fmla="*/ 733 h 10000"/>
              <a:gd name="T50" fmla="*/ 4166 w 8332"/>
              <a:gd name="T51" fmla="*/ 0 h 10000"/>
              <a:gd name="T52" fmla="*/ 5934 w 8332"/>
              <a:gd name="T53" fmla="*/ 733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332" h="10000">
                <a:moveTo>
                  <a:pt x="8332" y="8275"/>
                </a:moveTo>
                <a:cubicBezTo>
                  <a:pt x="8332" y="8749"/>
                  <a:pt x="8197" y="9154"/>
                  <a:pt x="7926" y="9493"/>
                </a:cubicBezTo>
                <a:cubicBezTo>
                  <a:pt x="7655" y="9831"/>
                  <a:pt x="7327" y="10000"/>
                  <a:pt x="6946" y="10000"/>
                </a:cubicBezTo>
                <a:lnTo>
                  <a:pt x="1386" y="10000"/>
                </a:lnTo>
                <a:cubicBezTo>
                  <a:pt x="1004" y="10000"/>
                  <a:pt x="677" y="9830"/>
                  <a:pt x="406" y="9493"/>
                </a:cubicBezTo>
                <a:cubicBezTo>
                  <a:pt x="135" y="9154"/>
                  <a:pt x="0" y="8748"/>
                  <a:pt x="0" y="8275"/>
                </a:cubicBezTo>
                <a:cubicBezTo>
                  <a:pt x="0" y="7906"/>
                  <a:pt x="17" y="7558"/>
                  <a:pt x="55" y="7230"/>
                </a:cubicBezTo>
                <a:cubicBezTo>
                  <a:pt x="92" y="6903"/>
                  <a:pt x="160" y="6572"/>
                  <a:pt x="260" y="6240"/>
                </a:cubicBezTo>
                <a:cubicBezTo>
                  <a:pt x="360" y="5909"/>
                  <a:pt x="487" y="5624"/>
                  <a:pt x="641" y="5387"/>
                </a:cubicBezTo>
                <a:cubicBezTo>
                  <a:pt x="795" y="5151"/>
                  <a:pt x="1000" y="4957"/>
                  <a:pt x="1254" y="4809"/>
                </a:cubicBezTo>
                <a:cubicBezTo>
                  <a:pt x="1507" y="4660"/>
                  <a:pt x="1800" y="4584"/>
                  <a:pt x="2130" y="4584"/>
                </a:cubicBezTo>
                <a:cubicBezTo>
                  <a:pt x="2699" y="5140"/>
                  <a:pt x="3377" y="5417"/>
                  <a:pt x="4167" y="5417"/>
                </a:cubicBezTo>
                <a:cubicBezTo>
                  <a:pt x="4957" y="5417"/>
                  <a:pt x="5636" y="5140"/>
                  <a:pt x="6205" y="4584"/>
                </a:cubicBezTo>
                <a:cubicBezTo>
                  <a:pt x="6535" y="4584"/>
                  <a:pt x="6826" y="4659"/>
                  <a:pt x="7081" y="4809"/>
                </a:cubicBezTo>
                <a:cubicBezTo>
                  <a:pt x="7335" y="4957"/>
                  <a:pt x="7539" y="5151"/>
                  <a:pt x="7694" y="5387"/>
                </a:cubicBezTo>
                <a:cubicBezTo>
                  <a:pt x="7847" y="5625"/>
                  <a:pt x="7975" y="5907"/>
                  <a:pt x="8075" y="6240"/>
                </a:cubicBezTo>
                <a:cubicBezTo>
                  <a:pt x="8175" y="6571"/>
                  <a:pt x="8244" y="6901"/>
                  <a:pt x="8280" y="7230"/>
                </a:cubicBezTo>
                <a:cubicBezTo>
                  <a:pt x="8315" y="7558"/>
                  <a:pt x="8332" y="7906"/>
                  <a:pt x="8332" y="8275"/>
                </a:cubicBezTo>
                <a:close/>
                <a:moveTo>
                  <a:pt x="5934" y="733"/>
                </a:moveTo>
                <a:cubicBezTo>
                  <a:pt x="6422" y="1221"/>
                  <a:pt x="6666" y="1810"/>
                  <a:pt x="6666" y="2500"/>
                </a:cubicBezTo>
                <a:cubicBezTo>
                  <a:pt x="6666" y="3190"/>
                  <a:pt x="6422" y="3779"/>
                  <a:pt x="5934" y="4268"/>
                </a:cubicBezTo>
                <a:cubicBezTo>
                  <a:pt x="5445" y="4756"/>
                  <a:pt x="4856" y="5000"/>
                  <a:pt x="4166" y="5000"/>
                </a:cubicBezTo>
                <a:cubicBezTo>
                  <a:pt x="3476" y="5000"/>
                  <a:pt x="2887" y="4756"/>
                  <a:pt x="2399" y="4268"/>
                </a:cubicBezTo>
                <a:cubicBezTo>
                  <a:pt x="1910" y="3779"/>
                  <a:pt x="1666" y="3190"/>
                  <a:pt x="1666" y="2500"/>
                </a:cubicBezTo>
                <a:cubicBezTo>
                  <a:pt x="1666" y="1810"/>
                  <a:pt x="1910" y="1221"/>
                  <a:pt x="2399" y="733"/>
                </a:cubicBezTo>
                <a:cubicBezTo>
                  <a:pt x="2887" y="244"/>
                  <a:pt x="3476" y="0"/>
                  <a:pt x="4166" y="0"/>
                </a:cubicBezTo>
                <a:cubicBezTo>
                  <a:pt x="4856" y="0"/>
                  <a:pt x="5445" y="244"/>
                  <a:pt x="5934" y="73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任意多边形: 形状 126"/>
          <p:cNvSpPr/>
          <p:nvPr/>
        </p:nvSpPr>
        <p:spPr>
          <a:xfrm>
            <a:off x="3182466" y="1412298"/>
            <a:ext cx="195828" cy="226094"/>
          </a:xfrm>
          <a:custGeom>
            <a:avLst/>
            <a:gdLst>
              <a:gd name="T0" fmla="*/ 8332 w 8332"/>
              <a:gd name="T1" fmla="*/ 8275 h 10000"/>
              <a:gd name="T2" fmla="*/ 7926 w 8332"/>
              <a:gd name="T3" fmla="*/ 9493 h 10000"/>
              <a:gd name="T4" fmla="*/ 6946 w 8332"/>
              <a:gd name="T5" fmla="*/ 10000 h 10000"/>
              <a:gd name="T6" fmla="*/ 1386 w 8332"/>
              <a:gd name="T7" fmla="*/ 10000 h 10000"/>
              <a:gd name="T8" fmla="*/ 406 w 8332"/>
              <a:gd name="T9" fmla="*/ 9493 h 10000"/>
              <a:gd name="T10" fmla="*/ 0 w 8332"/>
              <a:gd name="T11" fmla="*/ 8275 h 10000"/>
              <a:gd name="T12" fmla="*/ 55 w 8332"/>
              <a:gd name="T13" fmla="*/ 7230 h 10000"/>
              <a:gd name="T14" fmla="*/ 260 w 8332"/>
              <a:gd name="T15" fmla="*/ 6240 h 10000"/>
              <a:gd name="T16" fmla="*/ 641 w 8332"/>
              <a:gd name="T17" fmla="*/ 5387 h 10000"/>
              <a:gd name="T18" fmla="*/ 1254 w 8332"/>
              <a:gd name="T19" fmla="*/ 4809 h 10000"/>
              <a:gd name="T20" fmla="*/ 2130 w 8332"/>
              <a:gd name="T21" fmla="*/ 4584 h 10000"/>
              <a:gd name="T22" fmla="*/ 4167 w 8332"/>
              <a:gd name="T23" fmla="*/ 5417 h 10000"/>
              <a:gd name="T24" fmla="*/ 6205 w 8332"/>
              <a:gd name="T25" fmla="*/ 4584 h 10000"/>
              <a:gd name="T26" fmla="*/ 7081 w 8332"/>
              <a:gd name="T27" fmla="*/ 4809 h 10000"/>
              <a:gd name="T28" fmla="*/ 7694 w 8332"/>
              <a:gd name="T29" fmla="*/ 5387 h 10000"/>
              <a:gd name="T30" fmla="*/ 8075 w 8332"/>
              <a:gd name="T31" fmla="*/ 6240 h 10000"/>
              <a:gd name="T32" fmla="*/ 8280 w 8332"/>
              <a:gd name="T33" fmla="*/ 7230 h 10000"/>
              <a:gd name="T34" fmla="*/ 8332 w 8332"/>
              <a:gd name="T35" fmla="*/ 8275 h 10000"/>
              <a:gd name="T36" fmla="*/ 5934 w 8332"/>
              <a:gd name="T37" fmla="*/ 733 h 10000"/>
              <a:gd name="T38" fmla="*/ 6666 w 8332"/>
              <a:gd name="T39" fmla="*/ 2500 h 10000"/>
              <a:gd name="T40" fmla="*/ 5934 w 8332"/>
              <a:gd name="T41" fmla="*/ 4268 h 10000"/>
              <a:gd name="T42" fmla="*/ 4166 w 8332"/>
              <a:gd name="T43" fmla="*/ 5000 h 10000"/>
              <a:gd name="T44" fmla="*/ 2399 w 8332"/>
              <a:gd name="T45" fmla="*/ 4268 h 10000"/>
              <a:gd name="T46" fmla="*/ 1666 w 8332"/>
              <a:gd name="T47" fmla="*/ 2500 h 10000"/>
              <a:gd name="T48" fmla="*/ 2399 w 8332"/>
              <a:gd name="T49" fmla="*/ 733 h 10000"/>
              <a:gd name="T50" fmla="*/ 4166 w 8332"/>
              <a:gd name="T51" fmla="*/ 0 h 10000"/>
              <a:gd name="T52" fmla="*/ 5934 w 8332"/>
              <a:gd name="T53" fmla="*/ 733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332" h="10000">
                <a:moveTo>
                  <a:pt x="8332" y="8275"/>
                </a:moveTo>
                <a:cubicBezTo>
                  <a:pt x="8332" y="8749"/>
                  <a:pt x="8197" y="9154"/>
                  <a:pt x="7926" y="9493"/>
                </a:cubicBezTo>
                <a:cubicBezTo>
                  <a:pt x="7655" y="9831"/>
                  <a:pt x="7327" y="10000"/>
                  <a:pt x="6946" y="10000"/>
                </a:cubicBezTo>
                <a:lnTo>
                  <a:pt x="1386" y="10000"/>
                </a:lnTo>
                <a:cubicBezTo>
                  <a:pt x="1004" y="10000"/>
                  <a:pt x="677" y="9830"/>
                  <a:pt x="406" y="9493"/>
                </a:cubicBezTo>
                <a:cubicBezTo>
                  <a:pt x="135" y="9154"/>
                  <a:pt x="0" y="8748"/>
                  <a:pt x="0" y="8275"/>
                </a:cubicBezTo>
                <a:cubicBezTo>
                  <a:pt x="0" y="7906"/>
                  <a:pt x="17" y="7558"/>
                  <a:pt x="55" y="7230"/>
                </a:cubicBezTo>
                <a:cubicBezTo>
                  <a:pt x="92" y="6903"/>
                  <a:pt x="160" y="6572"/>
                  <a:pt x="260" y="6240"/>
                </a:cubicBezTo>
                <a:cubicBezTo>
                  <a:pt x="360" y="5909"/>
                  <a:pt x="487" y="5624"/>
                  <a:pt x="641" y="5387"/>
                </a:cubicBezTo>
                <a:cubicBezTo>
                  <a:pt x="795" y="5151"/>
                  <a:pt x="1000" y="4957"/>
                  <a:pt x="1254" y="4809"/>
                </a:cubicBezTo>
                <a:cubicBezTo>
                  <a:pt x="1507" y="4660"/>
                  <a:pt x="1800" y="4584"/>
                  <a:pt x="2130" y="4584"/>
                </a:cubicBezTo>
                <a:cubicBezTo>
                  <a:pt x="2699" y="5140"/>
                  <a:pt x="3377" y="5417"/>
                  <a:pt x="4167" y="5417"/>
                </a:cubicBezTo>
                <a:cubicBezTo>
                  <a:pt x="4957" y="5417"/>
                  <a:pt x="5636" y="5140"/>
                  <a:pt x="6205" y="4584"/>
                </a:cubicBezTo>
                <a:cubicBezTo>
                  <a:pt x="6535" y="4584"/>
                  <a:pt x="6826" y="4659"/>
                  <a:pt x="7081" y="4809"/>
                </a:cubicBezTo>
                <a:cubicBezTo>
                  <a:pt x="7335" y="4957"/>
                  <a:pt x="7539" y="5151"/>
                  <a:pt x="7694" y="5387"/>
                </a:cubicBezTo>
                <a:cubicBezTo>
                  <a:pt x="7847" y="5625"/>
                  <a:pt x="7975" y="5907"/>
                  <a:pt x="8075" y="6240"/>
                </a:cubicBezTo>
                <a:cubicBezTo>
                  <a:pt x="8175" y="6571"/>
                  <a:pt x="8244" y="6901"/>
                  <a:pt x="8280" y="7230"/>
                </a:cubicBezTo>
                <a:cubicBezTo>
                  <a:pt x="8315" y="7558"/>
                  <a:pt x="8332" y="7906"/>
                  <a:pt x="8332" y="8275"/>
                </a:cubicBezTo>
                <a:close/>
                <a:moveTo>
                  <a:pt x="5934" y="733"/>
                </a:moveTo>
                <a:cubicBezTo>
                  <a:pt x="6422" y="1221"/>
                  <a:pt x="6666" y="1810"/>
                  <a:pt x="6666" y="2500"/>
                </a:cubicBezTo>
                <a:cubicBezTo>
                  <a:pt x="6666" y="3190"/>
                  <a:pt x="6422" y="3779"/>
                  <a:pt x="5934" y="4268"/>
                </a:cubicBezTo>
                <a:cubicBezTo>
                  <a:pt x="5445" y="4756"/>
                  <a:pt x="4856" y="5000"/>
                  <a:pt x="4166" y="5000"/>
                </a:cubicBezTo>
                <a:cubicBezTo>
                  <a:pt x="3476" y="5000"/>
                  <a:pt x="2887" y="4756"/>
                  <a:pt x="2399" y="4268"/>
                </a:cubicBezTo>
                <a:cubicBezTo>
                  <a:pt x="1910" y="3779"/>
                  <a:pt x="1666" y="3190"/>
                  <a:pt x="1666" y="2500"/>
                </a:cubicBezTo>
                <a:cubicBezTo>
                  <a:pt x="1666" y="1810"/>
                  <a:pt x="1910" y="1221"/>
                  <a:pt x="2399" y="733"/>
                </a:cubicBezTo>
                <a:cubicBezTo>
                  <a:pt x="2887" y="244"/>
                  <a:pt x="3476" y="0"/>
                  <a:pt x="4166" y="0"/>
                </a:cubicBezTo>
                <a:cubicBezTo>
                  <a:pt x="4856" y="0"/>
                  <a:pt x="5445" y="244"/>
                  <a:pt x="5934" y="73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" name="图形 130" descr="客户评价 纯色填充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0648" y="2238253"/>
            <a:ext cx="522714" cy="522714"/>
          </a:xfrm>
          <a:prstGeom prst="rect">
            <a:avLst/>
          </a:prstGeom>
        </p:spPr>
      </p:pic>
      <p:sp>
        <p:nvSpPr>
          <p:cNvPr id="151" name="文本框 150"/>
          <p:cNvSpPr txBox="1"/>
          <p:nvPr/>
        </p:nvSpPr>
        <p:spPr>
          <a:xfrm>
            <a:off x="8806645" y="2205854"/>
            <a:ext cx="1008000" cy="498927"/>
          </a:xfrm>
          <a:prstGeom prst="rect">
            <a:avLst/>
          </a:prstGeom>
          <a:solidFill>
            <a:srgbClr val="FBE89B">
              <a:alpha val="50196"/>
            </a:srgb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>
            <a:defPPr>
              <a:defRPr lang="en-US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  <a:sym typeface="Arial" panose="020B0604020202020204" pitchFamily="34" charset="0"/>
              </a:rPr>
              <a:t>长短期记忆网络</a:t>
            </a:r>
            <a:endParaRPr lang="en-US" altLang="zh-CN" dirty="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9A179127-D962-F902-7FD9-CA12BFE4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情感分析与时序预测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CE06DF-6643-6CD6-D01A-B9C540D0035A}"/>
              </a:ext>
            </a:extLst>
          </p:cNvPr>
          <p:cNvSpPr txBox="1"/>
          <p:nvPr/>
        </p:nvSpPr>
        <p:spPr>
          <a:xfrm>
            <a:off x="5104594" y="2513060"/>
            <a:ext cx="972000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25"/>
              </a:spcAft>
            </a:pPr>
            <a:r>
              <a:rPr lang="en-US" altLang="zh-CN" sz="1100" b="0" i="0" dirty="0">
                <a:solidFill>
                  <a:srgbClr val="1A1C1E"/>
                </a:solidFill>
                <a:effectLst/>
                <a:latin typeface="Inter"/>
              </a:rPr>
              <a:t>1</a:t>
            </a:r>
            <a:r>
              <a:rPr lang="zh-CN" altLang="en-US" sz="1100" b="0" i="0" dirty="0">
                <a:solidFill>
                  <a:srgbClr val="1A1C1E"/>
                </a:solidFill>
                <a:effectLst/>
                <a:latin typeface="Inter"/>
              </a:rPr>
              <a:t>：</a:t>
            </a:r>
            <a:r>
              <a:rPr lang="zh-CN" altLang="en-US" sz="1100" b="1" i="0" dirty="0">
                <a:solidFill>
                  <a:srgbClr val="1A1C1E"/>
                </a:solidFill>
                <a:effectLst/>
                <a:latin typeface="Inter"/>
              </a:rPr>
              <a:t>强烈推荐</a:t>
            </a:r>
            <a:endParaRPr lang="zh-CN" altLang="en-US" sz="1100" b="0" i="0" dirty="0">
              <a:solidFill>
                <a:srgbClr val="1A1C1E"/>
              </a:solidFill>
              <a:effectLst/>
              <a:latin typeface="Inter"/>
            </a:endParaRPr>
          </a:p>
          <a:p>
            <a:pPr algn="l">
              <a:spcAft>
                <a:spcPts val="225"/>
              </a:spcAft>
            </a:pPr>
            <a:r>
              <a:rPr lang="en-US" altLang="zh-CN" sz="1100" b="0" i="0" dirty="0">
                <a:solidFill>
                  <a:srgbClr val="1A1C1E"/>
                </a:solidFill>
                <a:effectLst/>
                <a:latin typeface="Inter"/>
              </a:rPr>
              <a:t>2</a:t>
            </a:r>
            <a:r>
              <a:rPr lang="zh-CN" altLang="en-US" sz="1100" b="0" i="0" dirty="0">
                <a:solidFill>
                  <a:srgbClr val="1A1C1E"/>
                </a:solidFill>
                <a:effectLst/>
                <a:latin typeface="Inter"/>
              </a:rPr>
              <a:t>：</a:t>
            </a:r>
            <a:r>
              <a:rPr lang="zh-CN" altLang="en-US" sz="1100" b="1" i="0" dirty="0">
                <a:solidFill>
                  <a:srgbClr val="1A1C1E"/>
                </a:solidFill>
                <a:effectLst/>
                <a:latin typeface="Inter"/>
              </a:rPr>
              <a:t>中立观望</a:t>
            </a:r>
            <a:endParaRPr lang="zh-CN" altLang="en-US" sz="1100" b="0" i="0" dirty="0">
              <a:solidFill>
                <a:srgbClr val="1A1C1E"/>
              </a:solidFill>
              <a:effectLst/>
              <a:latin typeface="Inter"/>
            </a:endParaRPr>
          </a:p>
          <a:p>
            <a:pPr algn="l">
              <a:spcAft>
                <a:spcPts val="225"/>
              </a:spcAft>
            </a:pPr>
            <a:r>
              <a:rPr lang="en-US" altLang="zh-CN" sz="1100" b="0" i="0" dirty="0">
                <a:solidFill>
                  <a:srgbClr val="1A1C1E"/>
                </a:solidFill>
                <a:effectLst/>
                <a:latin typeface="Inter"/>
              </a:rPr>
              <a:t>3</a:t>
            </a:r>
            <a:r>
              <a:rPr lang="zh-CN" altLang="en-US" sz="1100" b="0" i="0" dirty="0">
                <a:solidFill>
                  <a:srgbClr val="1A1C1E"/>
                </a:solidFill>
                <a:effectLst/>
                <a:latin typeface="Inter"/>
              </a:rPr>
              <a:t>：</a:t>
            </a:r>
            <a:r>
              <a:rPr lang="zh-CN" altLang="en-US" sz="1100" b="1" i="0" dirty="0">
                <a:solidFill>
                  <a:srgbClr val="1A1C1E"/>
                </a:solidFill>
                <a:effectLst/>
                <a:latin typeface="Inter"/>
              </a:rPr>
              <a:t>谨慎报考</a:t>
            </a:r>
            <a:endParaRPr lang="zh-CN" altLang="en-US" sz="1100" b="0" i="0" dirty="0">
              <a:solidFill>
                <a:srgbClr val="1A1C1E"/>
              </a:solidFill>
              <a:effectLst/>
              <a:latin typeface="Inter"/>
            </a:endParaRPr>
          </a:p>
          <a:p>
            <a:pPr algn="l">
              <a:spcAft>
                <a:spcPts val="225"/>
              </a:spcAft>
            </a:pPr>
            <a:r>
              <a:rPr lang="en-US" altLang="zh-CN" sz="1100" b="0" i="0" dirty="0">
                <a:solidFill>
                  <a:srgbClr val="1A1C1E"/>
                </a:solidFill>
                <a:effectLst/>
                <a:latin typeface="Inter"/>
              </a:rPr>
              <a:t>4</a:t>
            </a:r>
            <a:r>
              <a:rPr lang="zh-CN" altLang="en-US" sz="1100" b="0" i="0" dirty="0">
                <a:solidFill>
                  <a:srgbClr val="1A1C1E"/>
                </a:solidFill>
                <a:effectLst/>
                <a:latin typeface="Inter"/>
              </a:rPr>
              <a:t>：</a:t>
            </a:r>
            <a:r>
              <a:rPr lang="zh-CN" altLang="en-US" sz="1100" b="1" i="0" dirty="0">
                <a:solidFill>
                  <a:srgbClr val="1A1C1E"/>
                </a:solidFill>
                <a:effectLst/>
                <a:latin typeface="Inter"/>
              </a:rPr>
              <a:t>极力劝退</a:t>
            </a:r>
            <a:endParaRPr lang="zh-CN" altLang="en-US" sz="1100" b="0" i="0" dirty="0">
              <a:solidFill>
                <a:srgbClr val="1A1C1E"/>
              </a:solidFill>
              <a:effectLst/>
              <a:latin typeface="Inter"/>
            </a:endParaRPr>
          </a:p>
        </p:txBody>
      </p:sp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0FF3FF49-29F5-9B9C-B904-CDCE2BE73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452" y="3104842"/>
            <a:ext cx="1577886" cy="157788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DFFC6A-2BCC-9853-D72F-7E5F1D605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37" y="4175843"/>
            <a:ext cx="1569818" cy="8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9286B0A-A4AB-5DB7-F569-7F4AA3284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8" b="15188"/>
          <a:stretch>
            <a:fillRect/>
          </a:stretch>
        </p:blipFill>
        <p:spPr bwMode="auto">
          <a:xfrm>
            <a:off x="614537" y="5103168"/>
            <a:ext cx="1442357" cy="131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A2AF652-15C1-96EB-F1E9-3B6260970DC6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8142248" y="2444010"/>
            <a:ext cx="687293" cy="57792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C8407F3-CEEC-206D-7CB8-652B9C926D31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8142248" y="3092683"/>
            <a:ext cx="646782" cy="35778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DA80EB50-EBE2-D824-8572-49FFD53FC4E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rcRect l="7480" t="11488" r="5342" b="4765"/>
          <a:stretch>
            <a:fillRect/>
          </a:stretch>
        </p:blipFill>
        <p:spPr>
          <a:xfrm rot="5400000">
            <a:off x="7863397" y="4527807"/>
            <a:ext cx="2830821" cy="1007999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5569673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椭圆 12"/>
          <p:cNvSpPr/>
          <p:nvPr/>
        </p:nvSpPr>
        <p:spPr>
          <a:xfrm>
            <a:off x="5291684" y="803025"/>
            <a:ext cx="1608633" cy="160863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>
                <a:latin typeface="+mj-ea"/>
                <a:ea typeface="+mj-ea"/>
              </a:rPr>
              <a:t>肆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887432" y="3016083"/>
            <a:ext cx="64171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600" dirty="0">
                <a:solidFill>
                  <a:schemeClr val="tx2">
                    <a:lumMod val="50000"/>
                  </a:schemeClr>
                </a:solidFill>
              </a:rPr>
              <a:t>价值呈现</a:t>
            </a:r>
            <a:endParaRPr lang="en-US" altLang="zh-CN" sz="4800" b="1" spc="6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zh-CN" altLang="en-US" sz="4800" b="1" spc="600" dirty="0">
                <a:solidFill>
                  <a:schemeClr val="tx2">
                    <a:lumMod val="50000"/>
                  </a:schemeClr>
                </a:solidFill>
              </a:rPr>
              <a:t>全景地图与决策辅助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DB2B3-A135-AADA-13C4-07CED640B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2D9C2-4DEE-1DD3-7E8C-F4F3AC4F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核心可视化预期</a:t>
            </a:r>
            <a:r>
              <a:rPr lang="en-US" altLang="zh-CN" dirty="0"/>
              <a:t>——“</a:t>
            </a:r>
            <a:r>
              <a:rPr lang="zh-CN" altLang="en-US" dirty="0"/>
              <a:t>专业避坑与红利地图”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02D4231-3F30-65D0-0390-68301844F659}"/>
              </a:ext>
            </a:extLst>
          </p:cNvPr>
          <p:cNvGrpSpPr/>
          <p:nvPr/>
        </p:nvGrpSpPr>
        <p:grpSpPr>
          <a:xfrm>
            <a:off x="8225415" y="1031112"/>
            <a:ext cx="3544945" cy="1706716"/>
            <a:chOff x="8225415" y="1158112"/>
            <a:chExt cx="3360797" cy="146975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E057F6B-E607-E439-CA8B-E43214986D8D}"/>
                </a:ext>
              </a:extLst>
            </p:cNvPr>
            <p:cNvSpPr txBox="1"/>
            <p:nvPr/>
          </p:nvSpPr>
          <p:spPr>
            <a:xfrm>
              <a:off x="8225415" y="1631779"/>
              <a:ext cx="3360797" cy="9960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bg2">
                      <a:lumMod val="50000"/>
                    </a:schemeClr>
                  </a:solidFill>
                </a:rPr>
                <a:t>我们摒弃了单一就业率排名，构建三维评价体系行业热度、薪资水平、抗</a:t>
              </a:r>
              <a:r>
                <a:rPr lang="en-US" altLang="zh-CN" sz="1600" spc="100" dirty="0">
                  <a:solidFill>
                    <a:schemeClr val="bg2">
                      <a:lumMod val="50000"/>
                    </a:schemeClr>
                  </a:solidFill>
                </a:rPr>
                <a:t>AI</a:t>
              </a:r>
              <a:r>
                <a:rPr lang="zh-CN" altLang="en-US" sz="1600" spc="100" dirty="0">
                  <a:solidFill>
                    <a:schemeClr val="bg2">
                      <a:lumMod val="50000"/>
                    </a:schemeClr>
                  </a:solidFill>
                </a:rPr>
                <a:t>风险能力，分析专业的真实含金量。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C2C3DD8-37EC-22A3-1979-F4166CC66C49}"/>
                </a:ext>
              </a:extLst>
            </p:cNvPr>
            <p:cNvSpPr txBox="1"/>
            <p:nvPr/>
          </p:nvSpPr>
          <p:spPr>
            <a:xfrm>
              <a:off x="8225415" y="1158112"/>
              <a:ext cx="3293485" cy="561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spc="100" dirty="0">
                  <a:solidFill>
                    <a:schemeClr val="accent1"/>
                  </a:solidFill>
                </a:rPr>
                <a:t>透视专业的“真实性价比”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5A52DC5-5241-4E60-8E5F-757AC3982E40}"/>
              </a:ext>
            </a:extLst>
          </p:cNvPr>
          <p:cNvGrpSpPr/>
          <p:nvPr/>
        </p:nvGrpSpPr>
        <p:grpSpPr>
          <a:xfrm>
            <a:off x="8225415" y="2929663"/>
            <a:ext cx="3360797" cy="1469759"/>
            <a:chOff x="8225415" y="2904263"/>
            <a:chExt cx="3360797" cy="1469759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30431B5-A4AF-3C97-6B3A-C968F718E03D}"/>
                </a:ext>
              </a:extLst>
            </p:cNvPr>
            <p:cNvSpPr txBox="1"/>
            <p:nvPr/>
          </p:nvSpPr>
          <p:spPr>
            <a:xfrm>
              <a:off x="8225415" y="3377930"/>
              <a:ext cx="3360797" cy="9960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925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bg2">
                      <a:lumMod val="50000"/>
                    </a:schemeClr>
                  </a:solidFill>
                </a:rPr>
                <a:t>请注意左下方的红色气泡群。这些专业通常呈现“低薪资、低抗性”特征，是需要向考生发出红色预警的避坑区。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3112CB1-6959-9792-3AE5-2D91AC22B499}"/>
                </a:ext>
              </a:extLst>
            </p:cNvPr>
            <p:cNvSpPr txBox="1"/>
            <p:nvPr/>
          </p:nvSpPr>
          <p:spPr>
            <a:xfrm>
              <a:off x="8225415" y="2904263"/>
              <a:ext cx="3293485" cy="561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spc="100" dirty="0">
                  <a:solidFill>
                    <a:schemeClr val="accent1"/>
                  </a:solidFill>
                </a:rPr>
                <a:t>避开“内卷性失业”陷阱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863E12D-6AF1-C385-49E4-D0FCC32C8F75}"/>
              </a:ext>
            </a:extLst>
          </p:cNvPr>
          <p:cNvGrpSpPr/>
          <p:nvPr/>
        </p:nvGrpSpPr>
        <p:grpSpPr>
          <a:xfrm>
            <a:off x="8225415" y="4802814"/>
            <a:ext cx="3360797" cy="1495159"/>
            <a:chOff x="8225415" y="4625014"/>
            <a:chExt cx="3360797" cy="149515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CE4D151-4854-1E86-637F-DA4E06772071}"/>
                </a:ext>
              </a:extLst>
            </p:cNvPr>
            <p:cNvSpPr txBox="1"/>
            <p:nvPr/>
          </p:nvSpPr>
          <p:spPr>
            <a:xfrm>
              <a:off x="8225415" y="5124081"/>
              <a:ext cx="3360797" cy="9960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lnSpcReduction="100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bg2">
                      <a:lumMod val="50000"/>
                    </a:schemeClr>
                  </a:solidFill>
                </a:rPr>
                <a:t>右上方的绿色气泡群则是我们挖掘出的“宝藏”，是普通高校学生实现逆袭的红利窗口。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6C9DBE5-4FF8-5599-E1A1-38A5BC320527}"/>
                </a:ext>
              </a:extLst>
            </p:cNvPr>
            <p:cNvSpPr txBox="1"/>
            <p:nvPr/>
          </p:nvSpPr>
          <p:spPr>
            <a:xfrm>
              <a:off x="8225415" y="4625014"/>
              <a:ext cx="3293485" cy="561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spc="100" dirty="0">
                  <a:solidFill>
                    <a:schemeClr val="accent1"/>
                  </a:solidFill>
                </a:rPr>
                <a:t>锁定新一线的“蓝海机遇”</a:t>
              </a: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AF4CED1-A518-5C7A-6B65-FF499CEFF59A}"/>
              </a:ext>
            </a:extLst>
          </p:cNvPr>
          <p:cNvCxnSpPr/>
          <p:nvPr/>
        </p:nvCxnSpPr>
        <p:spPr>
          <a:xfrm>
            <a:off x="8225415" y="2759242"/>
            <a:ext cx="3293485" cy="0"/>
          </a:xfrm>
          <a:prstGeom prst="line">
            <a:avLst/>
          </a:prstGeom>
          <a:ln>
            <a:solidFill>
              <a:schemeClr val="bg2">
                <a:lumMod val="50000"/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7C2D978-C679-4C7C-21DB-725A5C6D4E5E}"/>
              </a:ext>
            </a:extLst>
          </p:cNvPr>
          <p:cNvCxnSpPr/>
          <p:nvPr/>
        </p:nvCxnSpPr>
        <p:spPr>
          <a:xfrm>
            <a:off x="8225415" y="4636378"/>
            <a:ext cx="3293485" cy="0"/>
          </a:xfrm>
          <a:prstGeom prst="line">
            <a:avLst/>
          </a:prstGeom>
          <a:ln>
            <a:solidFill>
              <a:schemeClr val="bg2">
                <a:lumMod val="50000"/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E38ADB99-559F-A048-509F-B2D9AA06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5" y="1031112"/>
            <a:ext cx="6934755" cy="5212016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63974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BCCED-6765-D2B1-8EDA-050DB4653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0B481-97D5-2453-B301-3C657806A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创新交互设计</a:t>
            </a:r>
            <a:r>
              <a:rPr lang="en-US" altLang="zh-CN" dirty="0"/>
              <a:t>——“</a:t>
            </a:r>
            <a:r>
              <a:rPr lang="zh-CN" altLang="en-US" dirty="0"/>
              <a:t>我的未来计算器”</a:t>
            </a: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61B228B2-8096-AC13-7DD6-F84CE21918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0863" y="2306491"/>
            <a:ext cx="3932640" cy="2427031"/>
          </a:xfrm>
        </p:spPr>
      </p:pic>
      <p:sp>
        <p:nvSpPr>
          <p:cNvPr id="25" name="ïṡḷiďè">
            <a:extLst>
              <a:ext uri="{FF2B5EF4-FFF2-40B4-BE49-F238E27FC236}">
                <a16:creationId xmlns:a16="http://schemas.microsoft.com/office/drawing/2014/main" id="{5A0F5CF3-616F-61DF-AD9E-B7011E15F105}"/>
              </a:ext>
            </a:extLst>
          </p:cNvPr>
          <p:cNvSpPr/>
          <p:nvPr/>
        </p:nvSpPr>
        <p:spPr>
          <a:xfrm>
            <a:off x="1655307" y="1948187"/>
            <a:ext cx="1038068" cy="1240549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lvl="0" algn="ctr"/>
            <a:r>
              <a:rPr lang="en-US" altLang="zh-CN" sz="2000" b="1" dirty="0"/>
              <a:t>H5</a:t>
            </a:r>
            <a:r>
              <a:rPr lang="zh-CN" altLang="en-US" sz="2000" b="1" dirty="0"/>
              <a:t>设计方案</a:t>
            </a:r>
            <a:endParaRPr lang="zh-CN" altLang="en-US" sz="2000" b="1" dirty="0">
              <a:solidFill>
                <a:srgbClr val="FFFFFF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616C1E9-2005-3A46-B43F-C1FBF6ED7CB9}"/>
              </a:ext>
            </a:extLst>
          </p:cNvPr>
          <p:cNvGrpSpPr/>
          <p:nvPr/>
        </p:nvGrpSpPr>
        <p:grpSpPr>
          <a:xfrm>
            <a:off x="6847723" y="1094612"/>
            <a:ext cx="4738489" cy="1469759"/>
            <a:chOff x="6847723" y="1158112"/>
            <a:chExt cx="4738489" cy="1469759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642737F-6B86-9F56-A090-6756E49D669F}"/>
                </a:ext>
              </a:extLst>
            </p:cNvPr>
            <p:cNvSpPr txBox="1"/>
            <p:nvPr/>
          </p:nvSpPr>
          <p:spPr>
            <a:xfrm>
              <a:off x="8225415" y="1631779"/>
              <a:ext cx="3360797" cy="9960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lnSpcReduction="100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用户只需输入高考分数</a:t>
              </a:r>
              <a:r>
                <a:rPr lang="en-US" altLang="zh-CN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+</a:t>
              </a: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意向城市</a:t>
              </a:r>
              <a:r>
                <a:rPr lang="en-US" altLang="zh-CN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+</a:t>
              </a: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文理分科三个基础维度，系统即可自动关联后台百万级的就业数据库。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ABE12780-9CCC-C4FB-9E08-49A738E11BB8}"/>
                </a:ext>
              </a:extLst>
            </p:cNvPr>
            <p:cNvCxnSpPr/>
            <p:nvPr/>
          </p:nvCxnSpPr>
          <p:spPr>
            <a:xfrm>
              <a:off x="7677315" y="1755398"/>
              <a:ext cx="365760" cy="0"/>
            </a:xfrm>
            <a:prstGeom prst="lin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îṣ1íḓe">
              <a:extLst>
                <a:ext uri="{FF2B5EF4-FFF2-40B4-BE49-F238E27FC236}">
                  <a16:creationId xmlns:a16="http://schemas.microsoft.com/office/drawing/2014/main" id="{DB497A71-9EF2-D7D3-45C9-A66C69C3CE44}"/>
                </a:ext>
              </a:extLst>
            </p:cNvPr>
            <p:cNvGrpSpPr/>
            <p:nvPr/>
          </p:nvGrpSpPr>
          <p:grpSpPr>
            <a:xfrm>
              <a:off x="6847723" y="1431773"/>
              <a:ext cx="647252" cy="647252"/>
              <a:chOff x="6408770" y="1816398"/>
              <a:chExt cx="647252" cy="647252"/>
            </a:xfrm>
          </p:grpSpPr>
          <p:sp>
            <p:nvSpPr>
              <p:cNvPr id="51" name="iṥlîḋe">
                <a:extLst>
                  <a:ext uri="{FF2B5EF4-FFF2-40B4-BE49-F238E27FC236}">
                    <a16:creationId xmlns:a16="http://schemas.microsoft.com/office/drawing/2014/main" id="{F5045414-B3F2-9255-66EC-77F84B33E09B}"/>
                  </a:ext>
                </a:extLst>
              </p:cNvPr>
              <p:cNvSpPr/>
              <p:nvPr/>
            </p:nvSpPr>
            <p:spPr>
              <a:xfrm>
                <a:off x="6408770" y="1816398"/>
                <a:ext cx="647252" cy="6472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2" name="iSľíḍé">
                <a:extLst>
                  <a:ext uri="{FF2B5EF4-FFF2-40B4-BE49-F238E27FC236}">
                    <a16:creationId xmlns:a16="http://schemas.microsoft.com/office/drawing/2014/main" id="{53A98480-B1D1-5E24-9AF8-C37F23F157ED}"/>
                  </a:ext>
                </a:extLst>
              </p:cNvPr>
              <p:cNvSpPr/>
              <p:nvPr/>
            </p:nvSpPr>
            <p:spPr bwMode="auto">
              <a:xfrm>
                <a:off x="6548741" y="1947233"/>
                <a:ext cx="367996" cy="385579"/>
              </a:xfrm>
              <a:custGeom>
                <a:avLst/>
                <a:gdLst>
                  <a:gd name="connsiteX0" fmla="*/ 345269 w 578992"/>
                  <a:gd name="connsiteY0" fmla="*/ 346719 h 606657"/>
                  <a:gd name="connsiteX1" fmla="*/ 527264 w 578992"/>
                  <a:gd name="connsiteY1" fmla="*/ 395415 h 606657"/>
                  <a:gd name="connsiteX2" fmla="*/ 536965 w 578992"/>
                  <a:gd name="connsiteY2" fmla="*/ 431758 h 606657"/>
                  <a:gd name="connsiteX3" fmla="*/ 512135 w 578992"/>
                  <a:gd name="connsiteY3" fmla="*/ 456550 h 606657"/>
                  <a:gd name="connsiteX4" fmla="*/ 572652 w 578992"/>
                  <a:gd name="connsiteY4" fmla="*/ 516975 h 606657"/>
                  <a:gd name="connsiteX5" fmla="*/ 572652 w 578992"/>
                  <a:gd name="connsiteY5" fmla="*/ 547632 h 606657"/>
                  <a:gd name="connsiteX6" fmla="*/ 519877 w 578992"/>
                  <a:gd name="connsiteY6" fmla="*/ 600326 h 606657"/>
                  <a:gd name="connsiteX7" fmla="*/ 489174 w 578992"/>
                  <a:gd name="connsiteY7" fmla="*/ 600326 h 606657"/>
                  <a:gd name="connsiteX8" fmla="*/ 428657 w 578992"/>
                  <a:gd name="connsiteY8" fmla="*/ 539901 h 606657"/>
                  <a:gd name="connsiteX9" fmla="*/ 403739 w 578992"/>
                  <a:gd name="connsiteY9" fmla="*/ 564782 h 606657"/>
                  <a:gd name="connsiteX10" fmla="*/ 366628 w 578992"/>
                  <a:gd name="connsiteY10" fmla="*/ 552075 h 606657"/>
                  <a:gd name="connsiteX11" fmla="*/ 318659 w 578992"/>
                  <a:gd name="connsiteY11" fmla="*/ 373288 h 606657"/>
                  <a:gd name="connsiteX12" fmla="*/ 345269 w 578992"/>
                  <a:gd name="connsiteY12" fmla="*/ 346719 h 606657"/>
                  <a:gd name="connsiteX13" fmla="*/ 233275 w 578992"/>
                  <a:gd name="connsiteY13" fmla="*/ 312148 h 606657"/>
                  <a:gd name="connsiteX14" fmla="*/ 255262 w 578992"/>
                  <a:gd name="connsiteY14" fmla="*/ 334095 h 606657"/>
                  <a:gd name="connsiteX15" fmla="*/ 281255 w 578992"/>
                  <a:gd name="connsiteY15" fmla="*/ 357464 h 606657"/>
                  <a:gd name="connsiteX16" fmla="*/ 289000 w 578992"/>
                  <a:gd name="connsiteY16" fmla="*/ 365016 h 606657"/>
                  <a:gd name="connsiteX17" fmla="*/ 300127 w 578992"/>
                  <a:gd name="connsiteY17" fmla="*/ 416019 h 606657"/>
                  <a:gd name="connsiteX18" fmla="*/ 298791 w 578992"/>
                  <a:gd name="connsiteY18" fmla="*/ 422416 h 606657"/>
                  <a:gd name="connsiteX19" fmla="*/ 260514 w 578992"/>
                  <a:gd name="connsiteY19" fmla="*/ 407844 h 606657"/>
                  <a:gd name="connsiteX20" fmla="*/ 260514 w 578992"/>
                  <a:gd name="connsiteY20" fmla="*/ 398159 h 606657"/>
                  <a:gd name="connsiteX21" fmla="*/ 211822 w 578992"/>
                  <a:gd name="connsiteY21" fmla="*/ 335339 h 606657"/>
                  <a:gd name="connsiteX22" fmla="*/ 233275 w 578992"/>
                  <a:gd name="connsiteY22" fmla="*/ 312148 h 606657"/>
                  <a:gd name="connsiteX23" fmla="*/ 283295 w 578992"/>
                  <a:gd name="connsiteY23" fmla="*/ 133638 h 606657"/>
                  <a:gd name="connsiteX24" fmla="*/ 303944 w 578992"/>
                  <a:gd name="connsiteY24" fmla="*/ 155858 h 606657"/>
                  <a:gd name="connsiteX25" fmla="*/ 303944 w 578992"/>
                  <a:gd name="connsiteY25" fmla="*/ 165457 h 606657"/>
                  <a:gd name="connsiteX26" fmla="*/ 352630 w 578992"/>
                  <a:gd name="connsiteY26" fmla="*/ 228294 h 606657"/>
                  <a:gd name="connsiteX27" fmla="*/ 331180 w 578992"/>
                  <a:gd name="connsiteY27" fmla="*/ 251580 h 606657"/>
                  <a:gd name="connsiteX28" fmla="*/ 309196 w 578992"/>
                  <a:gd name="connsiteY28" fmla="*/ 229538 h 606657"/>
                  <a:gd name="connsiteX29" fmla="*/ 283206 w 578992"/>
                  <a:gd name="connsiteY29" fmla="*/ 206252 h 606657"/>
                  <a:gd name="connsiteX30" fmla="*/ 256327 w 578992"/>
                  <a:gd name="connsiteY30" fmla="*/ 240648 h 606657"/>
                  <a:gd name="connsiteX31" fmla="*/ 282583 w 578992"/>
                  <a:gd name="connsiteY31" fmla="*/ 260112 h 606657"/>
                  <a:gd name="connsiteX32" fmla="*/ 348625 w 578992"/>
                  <a:gd name="connsiteY32" fmla="*/ 307306 h 606657"/>
                  <a:gd name="connsiteX33" fmla="*/ 341594 w 578992"/>
                  <a:gd name="connsiteY33" fmla="*/ 317083 h 606657"/>
                  <a:gd name="connsiteX34" fmla="*/ 316494 w 578992"/>
                  <a:gd name="connsiteY34" fmla="*/ 322594 h 606657"/>
                  <a:gd name="connsiteX35" fmla="*/ 306792 w 578992"/>
                  <a:gd name="connsiteY35" fmla="*/ 319305 h 606657"/>
                  <a:gd name="connsiteX36" fmla="*/ 282227 w 578992"/>
                  <a:gd name="connsiteY36" fmla="*/ 303485 h 606657"/>
                  <a:gd name="connsiteX37" fmla="*/ 211825 w 578992"/>
                  <a:gd name="connsiteY37" fmla="*/ 234604 h 606657"/>
                  <a:gd name="connsiteX38" fmla="*/ 260510 w 578992"/>
                  <a:gd name="connsiteY38" fmla="*/ 166612 h 606657"/>
                  <a:gd name="connsiteX39" fmla="*/ 260510 w 578992"/>
                  <a:gd name="connsiteY39" fmla="*/ 155236 h 606657"/>
                  <a:gd name="connsiteX40" fmla="*/ 283295 w 578992"/>
                  <a:gd name="connsiteY40" fmla="*/ 133638 h 606657"/>
                  <a:gd name="connsiteX41" fmla="*/ 282248 w 578992"/>
                  <a:gd name="connsiteY41" fmla="*/ 0 h 606657"/>
                  <a:gd name="connsiteX42" fmla="*/ 551768 w 578992"/>
                  <a:gd name="connsiteY42" fmla="*/ 365640 h 606657"/>
                  <a:gd name="connsiteX43" fmla="*/ 541888 w 578992"/>
                  <a:gd name="connsiteY43" fmla="*/ 369995 h 606657"/>
                  <a:gd name="connsiteX44" fmla="*/ 534768 w 578992"/>
                  <a:gd name="connsiteY44" fmla="*/ 367507 h 606657"/>
                  <a:gd name="connsiteX45" fmla="*/ 487148 w 578992"/>
                  <a:gd name="connsiteY45" fmla="*/ 354797 h 606657"/>
                  <a:gd name="connsiteX46" fmla="*/ 482163 w 578992"/>
                  <a:gd name="connsiteY46" fmla="*/ 345554 h 606657"/>
                  <a:gd name="connsiteX47" fmla="*/ 282248 w 578992"/>
                  <a:gd name="connsiteY47" fmla="*/ 72257 h 606657"/>
                  <a:gd name="connsiteX48" fmla="*/ 72364 w 578992"/>
                  <a:gd name="connsiteY48" fmla="*/ 281829 h 606657"/>
                  <a:gd name="connsiteX49" fmla="*/ 313134 w 578992"/>
                  <a:gd name="connsiteY49" fmla="*/ 489180 h 606657"/>
                  <a:gd name="connsiteX50" fmla="*/ 321145 w 578992"/>
                  <a:gd name="connsiteY50" fmla="*/ 494423 h 606657"/>
                  <a:gd name="connsiteX51" fmla="*/ 336277 w 578992"/>
                  <a:gd name="connsiteY51" fmla="*/ 550771 h 606657"/>
                  <a:gd name="connsiteX52" fmla="*/ 330580 w 578992"/>
                  <a:gd name="connsiteY52" fmla="*/ 559748 h 606657"/>
                  <a:gd name="connsiteX53" fmla="*/ 0 w 578992"/>
                  <a:gd name="connsiteY53" fmla="*/ 281829 h 606657"/>
                  <a:gd name="connsiteX54" fmla="*/ 282248 w 578992"/>
                  <a:gd name="connsiteY54" fmla="*/ 0 h 606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578992" h="606657">
                    <a:moveTo>
                      <a:pt x="345269" y="346719"/>
                    </a:moveTo>
                    <a:lnTo>
                      <a:pt x="527264" y="395415"/>
                    </a:lnTo>
                    <a:cubicBezTo>
                      <a:pt x="543372" y="399769"/>
                      <a:pt x="548801" y="419940"/>
                      <a:pt x="536965" y="431758"/>
                    </a:cubicBezTo>
                    <a:lnTo>
                      <a:pt x="512135" y="456550"/>
                    </a:lnTo>
                    <a:lnTo>
                      <a:pt x="572652" y="516975"/>
                    </a:lnTo>
                    <a:cubicBezTo>
                      <a:pt x="581106" y="525506"/>
                      <a:pt x="581106" y="539190"/>
                      <a:pt x="572652" y="547632"/>
                    </a:cubicBezTo>
                    <a:lnTo>
                      <a:pt x="519877" y="600326"/>
                    </a:lnTo>
                    <a:cubicBezTo>
                      <a:pt x="511334" y="608768"/>
                      <a:pt x="497629" y="608768"/>
                      <a:pt x="489174" y="600326"/>
                    </a:cubicBezTo>
                    <a:lnTo>
                      <a:pt x="428657" y="539901"/>
                    </a:lnTo>
                    <a:lnTo>
                      <a:pt x="403739" y="564782"/>
                    </a:lnTo>
                    <a:cubicBezTo>
                      <a:pt x="393148" y="575357"/>
                      <a:pt x="372501" y="574024"/>
                      <a:pt x="366628" y="552075"/>
                    </a:cubicBezTo>
                    <a:cubicBezTo>
                      <a:pt x="366005" y="549854"/>
                      <a:pt x="319015" y="374799"/>
                      <a:pt x="318659" y="373288"/>
                    </a:cubicBezTo>
                    <a:cubicBezTo>
                      <a:pt x="314298" y="357205"/>
                      <a:pt x="329071" y="342454"/>
                      <a:pt x="345269" y="346719"/>
                    </a:cubicBezTo>
                    <a:close/>
                    <a:moveTo>
                      <a:pt x="233275" y="312148"/>
                    </a:moveTo>
                    <a:cubicBezTo>
                      <a:pt x="245470" y="311970"/>
                      <a:pt x="255440" y="321922"/>
                      <a:pt x="255262" y="334095"/>
                    </a:cubicBezTo>
                    <a:cubicBezTo>
                      <a:pt x="255084" y="345646"/>
                      <a:pt x="263986" y="357464"/>
                      <a:pt x="281255" y="357464"/>
                    </a:cubicBezTo>
                    <a:cubicBezTo>
                      <a:pt x="286329" y="357464"/>
                      <a:pt x="289267" y="361195"/>
                      <a:pt x="289000" y="365016"/>
                    </a:cubicBezTo>
                    <a:cubicBezTo>
                      <a:pt x="288465" y="375412"/>
                      <a:pt x="290068" y="378611"/>
                      <a:pt x="300127" y="416019"/>
                    </a:cubicBezTo>
                    <a:cubicBezTo>
                      <a:pt x="300750" y="418240"/>
                      <a:pt x="300305" y="420639"/>
                      <a:pt x="298791" y="422416"/>
                    </a:cubicBezTo>
                    <a:cubicBezTo>
                      <a:pt x="285706" y="437788"/>
                      <a:pt x="260514" y="428458"/>
                      <a:pt x="260514" y="407844"/>
                    </a:cubicBezTo>
                    <a:lnTo>
                      <a:pt x="260514" y="398159"/>
                    </a:lnTo>
                    <a:cubicBezTo>
                      <a:pt x="232919" y="390340"/>
                      <a:pt x="212534" y="365283"/>
                      <a:pt x="211822" y="335339"/>
                    </a:cubicBezTo>
                    <a:cubicBezTo>
                      <a:pt x="211555" y="323077"/>
                      <a:pt x="220902" y="312237"/>
                      <a:pt x="233275" y="312148"/>
                    </a:cubicBezTo>
                    <a:close/>
                    <a:moveTo>
                      <a:pt x="283295" y="133638"/>
                    </a:moveTo>
                    <a:cubicBezTo>
                      <a:pt x="294955" y="134171"/>
                      <a:pt x="303944" y="144215"/>
                      <a:pt x="303944" y="155858"/>
                    </a:cubicBezTo>
                    <a:lnTo>
                      <a:pt x="303944" y="165457"/>
                    </a:lnTo>
                    <a:cubicBezTo>
                      <a:pt x="331536" y="173367"/>
                      <a:pt x="351918" y="198430"/>
                      <a:pt x="352630" y="228294"/>
                    </a:cubicBezTo>
                    <a:cubicBezTo>
                      <a:pt x="352897" y="240648"/>
                      <a:pt x="343552" y="251402"/>
                      <a:pt x="331180" y="251580"/>
                    </a:cubicBezTo>
                    <a:cubicBezTo>
                      <a:pt x="318987" y="251757"/>
                      <a:pt x="309018" y="241803"/>
                      <a:pt x="309196" y="229538"/>
                    </a:cubicBezTo>
                    <a:cubicBezTo>
                      <a:pt x="309374" y="218073"/>
                      <a:pt x="300473" y="206252"/>
                      <a:pt x="283206" y="206252"/>
                    </a:cubicBezTo>
                    <a:cubicBezTo>
                      <a:pt x="265583" y="206252"/>
                      <a:pt x="251076" y="222783"/>
                      <a:pt x="256327" y="240648"/>
                    </a:cubicBezTo>
                    <a:cubicBezTo>
                      <a:pt x="259709" y="252202"/>
                      <a:pt x="270568" y="260112"/>
                      <a:pt x="282583" y="260112"/>
                    </a:cubicBezTo>
                    <a:cubicBezTo>
                      <a:pt x="312845" y="260290"/>
                      <a:pt x="339013" y="280021"/>
                      <a:pt x="348625" y="307306"/>
                    </a:cubicBezTo>
                    <a:cubicBezTo>
                      <a:pt x="350405" y="312106"/>
                      <a:pt x="346756" y="317350"/>
                      <a:pt x="341594" y="317083"/>
                    </a:cubicBezTo>
                    <a:cubicBezTo>
                      <a:pt x="332960" y="316728"/>
                      <a:pt x="324327" y="318594"/>
                      <a:pt x="316494" y="322594"/>
                    </a:cubicBezTo>
                    <a:cubicBezTo>
                      <a:pt x="312934" y="324460"/>
                      <a:pt x="308484" y="322949"/>
                      <a:pt x="306792" y="319305"/>
                    </a:cubicBezTo>
                    <a:cubicBezTo>
                      <a:pt x="302520" y="310062"/>
                      <a:pt x="293086" y="303485"/>
                      <a:pt x="282227" y="303485"/>
                    </a:cubicBezTo>
                    <a:cubicBezTo>
                      <a:pt x="244133" y="303485"/>
                      <a:pt x="212537" y="272555"/>
                      <a:pt x="211825" y="234604"/>
                    </a:cubicBezTo>
                    <a:cubicBezTo>
                      <a:pt x="211202" y="203141"/>
                      <a:pt x="231673" y="176300"/>
                      <a:pt x="260510" y="166612"/>
                    </a:cubicBezTo>
                    <a:lnTo>
                      <a:pt x="260510" y="155236"/>
                    </a:lnTo>
                    <a:cubicBezTo>
                      <a:pt x="260510" y="142970"/>
                      <a:pt x="270835" y="133016"/>
                      <a:pt x="283295" y="133638"/>
                    </a:cubicBezTo>
                    <a:close/>
                    <a:moveTo>
                      <a:pt x="282248" y="0"/>
                    </a:moveTo>
                    <a:cubicBezTo>
                      <a:pt x="471126" y="0"/>
                      <a:pt x="608556" y="183353"/>
                      <a:pt x="551768" y="365640"/>
                    </a:cubicBezTo>
                    <a:cubicBezTo>
                      <a:pt x="550522" y="369729"/>
                      <a:pt x="545894" y="371773"/>
                      <a:pt x="541888" y="369995"/>
                    </a:cubicBezTo>
                    <a:cubicBezTo>
                      <a:pt x="539574" y="369018"/>
                      <a:pt x="537260" y="368218"/>
                      <a:pt x="534768" y="367507"/>
                    </a:cubicBezTo>
                    <a:lnTo>
                      <a:pt x="487148" y="354797"/>
                    </a:lnTo>
                    <a:cubicBezTo>
                      <a:pt x="483142" y="353731"/>
                      <a:pt x="480917" y="349554"/>
                      <a:pt x="482163" y="345554"/>
                    </a:cubicBezTo>
                    <a:cubicBezTo>
                      <a:pt x="525600" y="210372"/>
                      <a:pt x="423773" y="72257"/>
                      <a:pt x="282248" y="72257"/>
                    </a:cubicBezTo>
                    <a:cubicBezTo>
                      <a:pt x="166536" y="72257"/>
                      <a:pt x="72364" y="166289"/>
                      <a:pt x="72364" y="281829"/>
                    </a:cubicBezTo>
                    <a:cubicBezTo>
                      <a:pt x="72364" y="410257"/>
                      <a:pt x="187453" y="507933"/>
                      <a:pt x="313134" y="489180"/>
                    </a:cubicBezTo>
                    <a:cubicBezTo>
                      <a:pt x="316784" y="488646"/>
                      <a:pt x="320255" y="490957"/>
                      <a:pt x="321145" y="494423"/>
                    </a:cubicBezTo>
                    <a:lnTo>
                      <a:pt x="336277" y="550771"/>
                    </a:lnTo>
                    <a:cubicBezTo>
                      <a:pt x="337345" y="554860"/>
                      <a:pt x="334764" y="559037"/>
                      <a:pt x="330580" y="559748"/>
                    </a:cubicBezTo>
                    <a:cubicBezTo>
                      <a:pt x="163332" y="589433"/>
                      <a:pt x="0" y="461006"/>
                      <a:pt x="0" y="281829"/>
                    </a:cubicBezTo>
                    <a:cubicBezTo>
                      <a:pt x="0" y="126472"/>
                      <a:pt x="126571" y="0"/>
                      <a:pt x="28224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547DE5F-F7CD-6CEF-11ED-58EC0AC96BBC}"/>
                </a:ext>
              </a:extLst>
            </p:cNvPr>
            <p:cNvSpPr txBox="1"/>
            <p:nvPr/>
          </p:nvSpPr>
          <p:spPr>
            <a:xfrm>
              <a:off x="8225415" y="1158112"/>
              <a:ext cx="3293485" cy="561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spc="100" dirty="0">
                  <a:solidFill>
                    <a:schemeClr val="accent1"/>
                  </a:solidFill>
                </a:rPr>
                <a:t>多维参数录入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9A7FB10-A041-AD7F-1626-084A6F5D3890}"/>
              </a:ext>
            </a:extLst>
          </p:cNvPr>
          <p:cNvGrpSpPr/>
          <p:nvPr/>
        </p:nvGrpSpPr>
        <p:grpSpPr>
          <a:xfrm>
            <a:off x="6847723" y="2904263"/>
            <a:ext cx="4738489" cy="1469759"/>
            <a:chOff x="6847723" y="2904263"/>
            <a:chExt cx="4738489" cy="1469759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DAB8DF4-97DA-167F-26C6-FC0D070DA201}"/>
                </a:ext>
              </a:extLst>
            </p:cNvPr>
            <p:cNvSpPr txBox="1"/>
            <p:nvPr/>
          </p:nvSpPr>
          <p:spPr>
            <a:xfrm>
              <a:off x="8225415" y="3377930"/>
              <a:ext cx="3360797" cy="9960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基于我们独创的算法模型，系统不只推荐专业，更会给每个选项打上安全分</a:t>
              </a:r>
              <a:r>
                <a:rPr lang="zh-CN" altLang="en-US" sz="1600" dirty="0"/>
                <a:t>。</a:t>
              </a:r>
              <a:endPara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E078D28-3477-3C24-302D-4546DC6833E7}"/>
                </a:ext>
              </a:extLst>
            </p:cNvPr>
            <p:cNvCxnSpPr/>
            <p:nvPr/>
          </p:nvCxnSpPr>
          <p:spPr>
            <a:xfrm>
              <a:off x="7677315" y="3501549"/>
              <a:ext cx="365760" cy="0"/>
            </a:xfrm>
            <a:prstGeom prst="lin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îṣ1íḓe">
              <a:extLst>
                <a:ext uri="{FF2B5EF4-FFF2-40B4-BE49-F238E27FC236}">
                  <a16:creationId xmlns:a16="http://schemas.microsoft.com/office/drawing/2014/main" id="{C7BF411E-B0D9-E881-5117-B2F88CF40E2A}"/>
                </a:ext>
              </a:extLst>
            </p:cNvPr>
            <p:cNvGrpSpPr/>
            <p:nvPr/>
          </p:nvGrpSpPr>
          <p:grpSpPr>
            <a:xfrm>
              <a:off x="6847723" y="3177924"/>
              <a:ext cx="647252" cy="647252"/>
              <a:chOff x="6408770" y="1816398"/>
              <a:chExt cx="647252" cy="647252"/>
            </a:xfrm>
          </p:grpSpPr>
          <p:sp>
            <p:nvSpPr>
              <p:cNvPr id="58" name="iṥlîḋe">
                <a:extLst>
                  <a:ext uri="{FF2B5EF4-FFF2-40B4-BE49-F238E27FC236}">
                    <a16:creationId xmlns:a16="http://schemas.microsoft.com/office/drawing/2014/main" id="{23EA29D6-3AC8-BCF3-C6BC-FC5DFB956B77}"/>
                  </a:ext>
                </a:extLst>
              </p:cNvPr>
              <p:cNvSpPr/>
              <p:nvPr/>
            </p:nvSpPr>
            <p:spPr>
              <a:xfrm>
                <a:off x="6408770" y="1816398"/>
                <a:ext cx="647252" cy="6472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9" name="iSľíḍé">
                <a:extLst>
                  <a:ext uri="{FF2B5EF4-FFF2-40B4-BE49-F238E27FC236}">
                    <a16:creationId xmlns:a16="http://schemas.microsoft.com/office/drawing/2014/main" id="{0D042871-1153-7D41-9428-078D91EA3389}"/>
                  </a:ext>
                </a:extLst>
              </p:cNvPr>
              <p:cNvSpPr/>
              <p:nvPr/>
            </p:nvSpPr>
            <p:spPr bwMode="auto">
              <a:xfrm>
                <a:off x="6548741" y="1947233"/>
                <a:ext cx="367996" cy="385579"/>
              </a:xfrm>
              <a:custGeom>
                <a:avLst/>
                <a:gdLst>
                  <a:gd name="connsiteX0" fmla="*/ 345269 w 578992"/>
                  <a:gd name="connsiteY0" fmla="*/ 346719 h 606657"/>
                  <a:gd name="connsiteX1" fmla="*/ 527264 w 578992"/>
                  <a:gd name="connsiteY1" fmla="*/ 395415 h 606657"/>
                  <a:gd name="connsiteX2" fmla="*/ 536965 w 578992"/>
                  <a:gd name="connsiteY2" fmla="*/ 431758 h 606657"/>
                  <a:gd name="connsiteX3" fmla="*/ 512135 w 578992"/>
                  <a:gd name="connsiteY3" fmla="*/ 456550 h 606657"/>
                  <a:gd name="connsiteX4" fmla="*/ 572652 w 578992"/>
                  <a:gd name="connsiteY4" fmla="*/ 516975 h 606657"/>
                  <a:gd name="connsiteX5" fmla="*/ 572652 w 578992"/>
                  <a:gd name="connsiteY5" fmla="*/ 547632 h 606657"/>
                  <a:gd name="connsiteX6" fmla="*/ 519877 w 578992"/>
                  <a:gd name="connsiteY6" fmla="*/ 600326 h 606657"/>
                  <a:gd name="connsiteX7" fmla="*/ 489174 w 578992"/>
                  <a:gd name="connsiteY7" fmla="*/ 600326 h 606657"/>
                  <a:gd name="connsiteX8" fmla="*/ 428657 w 578992"/>
                  <a:gd name="connsiteY8" fmla="*/ 539901 h 606657"/>
                  <a:gd name="connsiteX9" fmla="*/ 403739 w 578992"/>
                  <a:gd name="connsiteY9" fmla="*/ 564782 h 606657"/>
                  <a:gd name="connsiteX10" fmla="*/ 366628 w 578992"/>
                  <a:gd name="connsiteY10" fmla="*/ 552075 h 606657"/>
                  <a:gd name="connsiteX11" fmla="*/ 318659 w 578992"/>
                  <a:gd name="connsiteY11" fmla="*/ 373288 h 606657"/>
                  <a:gd name="connsiteX12" fmla="*/ 345269 w 578992"/>
                  <a:gd name="connsiteY12" fmla="*/ 346719 h 606657"/>
                  <a:gd name="connsiteX13" fmla="*/ 233275 w 578992"/>
                  <a:gd name="connsiteY13" fmla="*/ 312148 h 606657"/>
                  <a:gd name="connsiteX14" fmla="*/ 255262 w 578992"/>
                  <a:gd name="connsiteY14" fmla="*/ 334095 h 606657"/>
                  <a:gd name="connsiteX15" fmla="*/ 281255 w 578992"/>
                  <a:gd name="connsiteY15" fmla="*/ 357464 h 606657"/>
                  <a:gd name="connsiteX16" fmla="*/ 289000 w 578992"/>
                  <a:gd name="connsiteY16" fmla="*/ 365016 h 606657"/>
                  <a:gd name="connsiteX17" fmla="*/ 300127 w 578992"/>
                  <a:gd name="connsiteY17" fmla="*/ 416019 h 606657"/>
                  <a:gd name="connsiteX18" fmla="*/ 298791 w 578992"/>
                  <a:gd name="connsiteY18" fmla="*/ 422416 h 606657"/>
                  <a:gd name="connsiteX19" fmla="*/ 260514 w 578992"/>
                  <a:gd name="connsiteY19" fmla="*/ 407844 h 606657"/>
                  <a:gd name="connsiteX20" fmla="*/ 260514 w 578992"/>
                  <a:gd name="connsiteY20" fmla="*/ 398159 h 606657"/>
                  <a:gd name="connsiteX21" fmla="*/ 211822 w 578992"/>
                  <a:gd name="connsiteY21" fmla="*/ 335339 h 606657"/>
                  <a:gd name="connsiteX22" fmla="*/ 233275 w 578992"/>
                  <a:gd name="connsiteY22" fmla="*/ 312148 h 606657"/>
                  <a:gd name="connsiteX23" fmla="*/ 283295 w 578992"/>
                  <a:gd name="connsiteY23" fmla="*/ 133638 h 606657"/>
                  <a:gd name="connsiteX24" fmla="*/ 303944 w 578992"/>
                  <a:gd name="connsiteY24" fmla="*/ 155858 h 606657"/>
                  <a:gd name="connsiteX25" fmla="*/ 303944 w 578992"/>
                  <a:gd name="connsiteY25" fmla="*/ 165457 h 606657"/>
                  <a:gd name="connsiteX26" fmla="*/ 352630 w 578992"/>
                  <a:gd name="connsiteY26" fmla="*/ 228294 h 606657"/>
                  <a:gd name="connsiteX27" fmla="*/ 331180 w 578992"/>
                  <a:gd name="connsiteY27" fmla="*/ 251580 h 606657"/>
                  <a:gd name="connsiteX28" fmla="*/ 309196 w 578992"/>
                  <a:gd name="connsiteY28" fmla="*/ 229538 h 606657"/>
                  <a:gd name="connsiteX29" fmla="*/ 283206 w 578992"/>
                  <a:gd name="connsiteY29" fmla="*/ 206252 h 606657"/>
                  <a:gd name="connsiteX30" fmla="*/ 256327 w 578992"/>
                  <a:gd name="connsiteY30" fmla="*/ 240648 h 606657"/>
                  <a:gd name="connsiteX31" fmla="*/ 282583 w 578992"/>
                  <a:gd name="connsiteY31" fmla="*/ 260112 h 606657"/>
                  <a:gd name="connsiteX32" fmla="*/ 348625 w 578992"/>
                  <a:gd name="connsiteY32" fmla="*/ 307306 h 606657"/>
                  <a:gd name="connsiteX33" fmla="*/ 341594 w 578992"/>
                  <a:gd name="connsiteY33" fmla="*/ 317083 h 606657"/>
                  <a:gd name="connsiteX34" fmla="*/ 316494 w 578992"/>
                  <a:gd name="connsiteY34" fmla="*/ 322594 h 606657"/>
                  <a:gd name="connsiteX35" fmla="*/ 306792 w 578992"/>
                  <a:gd name="connsiteY35" fmla="*/ 319305 h 606657"/>
                  <a:gd name="connsiteX36" fmla="*/ 282227 w 578992"/>
                  <a:gd name="connsiteY36" fmla="*/ 303485 h 606657"/>
                  <a:gd name="connsiteX37" fmla="*/ 211825 w 578992"/>
                  <a:gd name="connsiteY37" fmla="*/ 234604 h 606657"/>
                  <a:gd name="connsiteX38" fmla="*/ 260510 w 578992"/>
                  <a:gd name="connsiteY38" fmla="*/ 166612 h 606657"/>
                  <a:gd name="connsiteX39" fmla="*/ 260510 w 578992"/>
                  <a:gd name="connsiteY39" fmla="*/ 155236 h 606657"/>
                  <a:gd name="connsiteX40" fmla="*/ 283295 w 578992"/>
                  <a:gd name="connsiteY40" fmla="*/ 133638 h 606657"/>
                  <a:gd name="connsiteX41" fmla="*/ 282248 w 578992"/>
                  <a:gd name="connsiteY41" fmla="*/ 0 h 606657"/>
                  <a:gd name="connsiteX42" fmla="*/ 551768 w 578992"/>
                  <a:gd name="connsiteY42" fmla="*/ 365640 h 606657"/>
                  <a:gd name="connsiteX43" fmla="*/ 541888 w 578992"/>
                  <a:gd name="connsiteY43" fmla="*/ 369995 h 606657"/>
                  <a:gd name="connsiteX44" fmla="*/ 534768 w 578992"/>
                  <a:gd name="connsiteY44" fmla="*/ 367507 h 606657"/>
                  <a:gd name="connsiteX45" fmla="*/ 487148 w 578992"/>
                  <a:gd name="connsiteY45" fmla="*/ 354797 h 606657"/>
                  <a:gd name="connsiteX46" fmla="*/ 482163 w 578992"/>
                  <a:gd name="connsiteY46" fmla="*/ 345554 h 606657"/>
                  <a:gd name="connsiteX47" fmla="*/ 282248 w 578992"/>
                  <a:gd name="connsiteY47" fmla="*/ 72257 h 606657"/>
                  <a:gd name="connsiteX48" fmla="*/ 72364 w 578992"/>
                  <a:gd name="connsiteY48" fmla="*/ 281829 h 606657"/>
                  <a:gd name="connsiteX49" fmla="*/ 313134 w 578992"/>
                  <a:gd name="connsiteY49" fmla="*/ 489180 h 606657"/>
                  <a:gd name="connsiteX50" fmla="*/ 321145 w 578992"/>
                  <a:gd name="connsiteY50" fmla="*/ 494423 h 606657"/>
                  <a:gd name="connsiteX51" fmla="*/ 336277 w 578992"/>
                  <a:gd name="connsiteY51" fmla="*/ 550771 h 606657"/>
                  <a:gd name="connsiteX52" fmla="*/ 330580 w 578992"/>
                  <a:gd name="connsiteY52" fmla="*/ 559748 h 606657"/>
                  <a:gd name="connsiteX53" fmla="*/ 0 w 578992"/>
                  <a:gd name="connsiteY53" fmla="*/ 281829 h 606657"/>
                  <a:gd name="connsiteX54" fmla="*/ 282248 w 578992"/>
                  <a:gd name="connsiteY54" fmla="*/ 0 h 606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578992" h="606657">
                    <a:moveTo>
                      <a:pt x="345269" y="346719"/>
                    </a:moveTo>
                    <a:lnTo>
                      <a:pt x="527264" y="395415"/>
                    </a:lnTo>
                    <a:cubicBezTo>
                      <a:pt x="543372" y="399769"/>
                      <a:pt x="548801" y="419940"/>
                      <a:pt x="536965" y="431758"/>
                    </a:cubicBezTo>
                    <a:lnTo>
                      <a:pt x="512135" y="456550"/>
                    </a:lnTo>
                    <a:lnTo>
                      <a:pt x="572652" y="516975"/>
                    </a:lnTo>
                    <a:cubicBezTo>
                      <a:pt x="581106" y="525506"/>
                      <a:pt x="581106" y="539190"/>
                      <a:pt x="572652" y="547632"/>
                    </a:cubicBezTo>
                    <a:lnTo>
                      <a:pt x="519877" y="600326"/>
                    </a:lnTo>
                    <a:cubicBezTo>
                      <a:pt x="511334" y="608768"/>
                      <a:pt x="497629" y="608768"/>
                      <a:pt x="489174" y="600326"/>
                    </a:cubicBezTo>
                    <a:lnTo>
                      <a:pt x="428657" y="539901"/>
                    </a:lnTo>
                    <a:lnTo>
                      <a:pt x="403739" y="564782"/>
                    </a:lnTo>
                    <a:cubicBezTo>
                      <a:pt x="393148" y="575357"/>
                      <a:pt x="372501" y="574024"/>
                      <a:pt x="366628" y="552075"/>
                    </a:cubicBezTo>
                    <a:cubicBezTo>
                      <a:pt x="366005" y="549854"/>
                      <a:pt x="319015" y="374799"/>
                      <a:pt x="318659" y="373288"/>
                    </a:cubicBezTo>
                    <a:cubicBezTo>
                      <a:pt x="314298" y="357205"/>
                      <a:pt x="329071" y="342454"/>
                      <a:pt x="345269" y="346719"/>
                    </a:cubicBezTo>
                    <a:close/>
                    <a:moveTo>
                      <a:pt x="233275" y="312148"/>
                    </a:moveTo>
                    <a:cubicBezTo>
                      <a:pt x="245470" y="311970"/>
                      <a:pt x="255440" y="321922"/>
                      <a:pt x="255262" y="334095"/>
                    </a:cubicBezTo>
                    <a:cubicBezTo>
                      <a:pt x="255084" y="345646"/>
                      <a:pt x="263986" y="357464"/>
                      <a:pt x="281255" y="357464"/>
                    </a:cubicBezTo>
                    <a:cubicBezTo>
                      <a:pt x="286329" y="357464"/>
                      <a:pt x="289267" y="361195"/>
                      <a:pt x="289000" y="365016"/>
                    </a:cubicBezTo>
                    <a:cubicBezTo>
                      <a:pt x="288465" y="375412"/>
                      <a:pt x="290068" y="378611"/>
                      <a:pt x="300127" y="416019"/>
                    </a:cubicBezTo>
                    <a:cubicBezTo>
                      <a:pt x="300750" y="418240"/>
                      <a:pt x="300305" y="420639"/>
                      <a:pt x="298791" y="422416"/>
                    </a:cubicBezTo>
                    <a:cubicBezTo>
                      <a:pt x="285706" y="437788"/>
                      <a:pt x="260514" y="428458"/>
                      <a:pt x="260514" y="407844"/>
                    </a:cubicBezTo>
                    <a:lnTo>
                      <a:pt x="260514" y="398159"/>
                    </a:lnTo>
                    <a:cubicBezTo>
                      <a:pt x="232919" y="390340"/>
                      <a:pt x="212534" y="365283"/>
                      <a:pt x="211822" y="335339"/>
                    </a:cubicBezTo>
                    <a:cubicBezTo>
                      <a:pt x="211555" y="323077"/>
                      <a:pt x="220902" y="312237"/>
                      <a:pt x="233275" y="312148"/>
                    </a:cubicBezTo>
                    <a:close/>
                    <a:moveTo>
                      <a:pt x="283295" y="133638"/>
                    </a:moveTo>
                    <a:cubicBezTo>
                      <a:pt x="294955" y="134171"/>
                      <a:pt x="303944" y="144215"/>
                      <a:pt x="303944" y="155858"/>
                    </a:cubicBezTo>
                    <a:lnTo>
                      <a:pt x="303944" y="165457"/>
                    </a:lnTo>
                    <a:cubicBezTo>
                      <a:pt x="331536" y="173367"/>
                      <a:pt x="351918" y="198430"/>
                      <a:pt x="352630" y="228294"/>
                    </a:cubicBezTo>
                    <a:cubicBezTo>
                      <a:pt x="352897" y="240648"/>
                      <a:pt x="343552" y="251402"/>
                      <a:pt x="331180" y="251580"/>
                    </a:cubicBezTo>
                    <a:cubicBezTo>
                      <a:pt x="318987" y="251757"/>
                      <a:pt x="309018" y="241803"/>
                      <a:pt x="309196" y="229538"/>
                    </a:cubicBezTo>
                    <a:cubicBezTo>
                      <a:pt x="309374" y="218073"/>
                      <a:pt x="300473" y="206252"/>
                      <a:pt x="283206" y="206252"/>
                    </a:cubicBezTo>
                    <a:cubicBezTo>
                      <a:pt x="265583" y="206252"/>
                      <a:pt x="251076" y="222783"/>
                      <a:pt x="256327" y="240648"/>
                    </a:cubicBezTo>
                    <a:cubicBezTo>
                      <a:pt x="259709" y="252202"/>
                      <a:pt x="270568" y="260112"/>
                      <a:pt x="282583" y="260112"/>
                    </a:cubicBezTo>
                    <a:cubicBezTo>
                      <a:pt x="312845" y="260290"/>
                      <a:pt x="339013" y="280021"/>
                      <a:pt x="348625" y="307306"/>
                    </a:cubicBezTo>
                    <a:cubicBezTo>
                      <a:pt x="350405" y="312106"/>
                      <a:pt x="346756" y="317350"/>
                      <a:pt x="341594" y="317083"/>
                    </a:cubicBezTo>
                    <a:cubicBezTo>
                      <a:pt x="332960" y="316728"/>
                      <a:pt x="324327" y="318594"/>
                      <a:pt x="316494" y="322594"/>
                    </a:cubicBezTo>
                    <a:cubicBezTo>
                      <a:pt x="312934" y="324460"/>
                      <a:pt x="308484" y="322949"/>
                      <a:pt x="306792" y="319305"/>
                    </a:cubicBezTo>
                    <a:cubicBezTo>
                      <a:pt x="302520" y="310062"/>
                      <a:pt x="293086" y="303485"/>
                      <a:pt x="282227" y="303485"/>
                    </a:cubicBezTo>
                    <a:cubicBezTo>
                      <a:pt x="244133" y="303485"/>
                      <a:pt x="212537" y="272555"/>
                      <a:pt x="211825" y="234604"/>
                    </a:cubicBezTo>
                    <a:cubicBezTo>
                      <a:pt x="211202" y="203141"/>
                      <a:pt x="231673" y="176300"/>
                      <a:pt x="260510" y="166612"/>
                    </a:cubicBezTo>
                    <a:lnTo>
                      <a:pt x="260510" y="155236"/>
                    </a:lnTo>
                    <a:cubicBezTo>
                      <a:pt x="260510" y="142970"/>
                      <a:pt x="270835" y="133016"/>
                      <a:pt x="283295" y="133638"/>
                    </a:cubicBezTo>
                    <a:close/>
                    <a:moveTo>
                      <a:pt x="282248" y="0"/>
                    </a:moveTo>
                    <a:cubicBezTo>
                      <a:pt x="471126" y="0"/>
                      <a:pt x="608556" y="183353"/>
                      <a:pt x="551768" y="365640"/>
                    </a:cubicBezTo>
                    <a:cubicBezTo>
                      <a:pt x="550522" y="369729"/>
                      <a:pt x="545894" y="371773"/>
                      <a:pt x="541888" y="369995"/>
                    </a:cubicBezTo>
                    <a:cubicBezTo>
                      <a:pt x="539574" y="369018"/>
                      <a:pt x="537260" y="368218"/>
                      <a:pt x="534768" y="367507"/>
                    </a:cubicBezTo>
                    <a:lnTo>
                      <a:pt x="487148" y="354797"/>
                    </a:lnTo>
                    <a:cubicBezTo>
                      <a:pt x="483142" y="353731"/>
                      <a:pt x="480917" y="349554"/>
                      <a:pt x="482163" y="345554"/>
                    </a:cubicBezTo>
                    <a:cubicBezTo>
                      <a:pt x="525600" y="210372"/>
                      <a:pt x="423773" y="72257"/>
                      <a:pt x="282248" y="72257"/>
                    </a:cubicBezTo>
                    <a:cubicBezTo>
                      <a:pt x="166536" y="72257"/>
                      <a:pt x="72364" y="166289"/>
                      <a:pt x="72364" y="281829"/>
                    </a:cubicBezTo>
                    <a:cubicBezTo>
                      <a:pt x="72364" y="410257"/>
                      <a:pt x="187453" y="507933"/>
                      <a:pt x="313134" y="489180"/>
                    </a:cubicBezTo>
                    <a:cubicBezTo>
                      <a:pt x="316784" y="488646"/>
                      <a:pt x="320255" y="490957"/>
                      <a:pt x="321145" y="494423"/>
                    </a:cubicBezTo>
                    <a:lnTo>
                      <a:pt x="336277" y="550771"/>
                    </a:lnTo>
                    <a:cubicBezTo>
                      <a:pt x="337345" y="554860"/>
                      <a:pt x="334764" y="559037"/>
                      <a:pt x="330580" y="559748"/>
                    </a:cubicBezTo>
                    <a:cubicBezTo>
                      <a:pt x="163332" y="589433"/>
                      <a:pt x="0" y="461006"/>
                      <a:pt x="0" y="281829"/>
                    </a:cubicBezTo>
                    <a:cubicBezTo>
                      <a:pt x="0" y="126472"/>
                      <a:pt x="126571" y="0"/>
                      <a:pt x="28224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70A44E43-FD63-680F-4C33-8C642EF594D6}"/>
                </a:ext>
              </a:extLst>
            </p:cNvPr>
            <p:cNvSpPr txBox="1"/>
            <p:nvPr/>
          </p:nvSpPr>
          <p:spPr>
            <a:xfrm>
              <a:off x="8225415" y="2904263"/>
              <a:ext cx="3293485" cy="561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spc="100" dirty="0">
                  <a:solidFill>
                    <a:schemeClr val="accent1"/>
                  </a:solidFill>
                </a:rPr>
                <a:t>抗</a:t>
              </a:r>
              <a:r>
                <a:rPr lang="en-US" altLang="zh-CN" sz="2000" b="1" spc="100" dirty="0">
                  <a:solidFill>
                    <a:schemeClr val="accent1"/>
                  </a:solidFill>
                </a:rPr>
                <a:t>AI</a:t>
              </a:r>
              <a:r>
                <a:rPr lang="zh-CN" altLang="en-US" sz="2000" b="1" spc="100" dirty="0">
                  <a:solidFill>
                    <a:schemeClr val="accent1"/>
                  </a:solidFill>
                </a:rPr>
                <a:t>风险评分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EC9DD79-782E-03D8-24F3-769454E9498F}"/>
              </a:ext>
            </a:extLst>
          </p:cNvPr>
          <p:cNvGrpSpPr/>
          <p:nvPr/>
        </p:nvGrpSpPr>
        <p:grpSpPr>
          <a:xfrm>
            <a:off x="6847723" y="4713914"/>
            <a:ext cx="4738489" cy="1469759"/>
            <a:chOff x="6847723" y="4650414"/>
            <a:chExt cx="4738489" cy="1469759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AC8E18B0-AA61-78EC-E335-54803A5DFDF1}"/>
                </a:ext>
              </a:extLst>
            </p:cNvPr>
            <p:cNvSpPr txBox="1"/>
            <p:nvPr/>
          </p:nvSpPr>
          <p:spPr>
            <a:xfrm>
              <a:off x="8225415" y="5124081"/>
              <a:ext cx="3360797" cy="9960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lnSpcReduction="100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输出结果包含独家的学历溢价分析。系统会直接告诉你：该专业是“本科够用”，还是“非硕不可”。</a:t>
              </a: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4299B5DA-4347-4825-CC94-32BE8AADAF79}"/>
                </a:ext>
              </a:extLst>
            </p:cNvPr>
            <p:cNvCxnSpPr/>
            <p:nvPr/>
          </p:nvCxnSpPr>
          <p:spPr>
            <a:xfrm>
              <a:off x="7677315" y="5247700"/>
              <a:ext cx="365760" cy="0"/>
            </a:xfrm>
            <a:prstGeom prst="lin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îṣ1íḓe">
              <a:extLst>
                <a:ext uri="{FF2B5EF4-FFF2-40B4-BE49-F238E27FC236}">
                  <a16:creationId xmlns:a16="http://schemas.microsoft.com/office/drawing/2014/main" id="{7F75CE6B-EE55-BCBB-BFBC-873C8D015FA9}"/>
                </a:ext>
              </a:extLst>
            </p:cNvPr>
            <p:cNvGrpSpPr/>
            <p:nvPr/>
          </p:nvGrpSpPr>
          <p:grpSpPr>
            <a:xfrm>
              <a:off x="6847723" y="4924075"/>
              <a:ext cx="647252" cy="647252"/>
              <a:chOff x="6408770" y="1816398"/>
              <a:chExt cx="647252" cy="647252"/>
            </a:xfrm>
          </p:grpSpPr>
          <p:sp>
            <p:nvSpPr>
              <p:cNvPr id="65" name="iṥlîḋe">
                <a:extLst>
                  <a:ext uri="{FF2B5EF4-FFF2-40B4-BE49-F238E27FC236}">
                    <a16:creationId xmlns:a16="http://schemas.microsoft.com/office/drawing/2014/main" id="{3EE2DA13-EBBF-3704-BD3A-345E202AB867}"/>
                  </a:ext>
                </a:extLst>
              </p:cNvPr>
              <p:cNvSpPr/>
              <p:nvPr/>
            </p:nvSpPr>
            <p:spPr>
              <a:xfrm>
                <a:off x="6408770" y="1816398"/>
                <a:ext cx="647252" cy="64725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6" name="iSľíḍé">
                <a:extLst>
                  <a:ext uri="{FF2B5EF4-FFF2-40B4-BE49-F238E27FC236}">
                    <a16:creationId xmlns:a16="http://schemas.microsoft.com/office/drawing/2014/main" id="{A2829EC4-F3B1-C9AC-B287-26EF02BD86CC}"/>
                  </a:ext>
                </a:extLst>
              </p:cNvPr>
              <p:cNvSpPr/>
              <p:nvPr/>
            </p:nvSpPr>
            <p:spPr bwMode="auto">
              <a:xfrm>
                <a:off x="6548741" y="1947233"/>
                <a:ext cx="367996" cy="385579"/>
              </a:xfrm>
              <a:custGeom>
                <a:avLst/>
                <a:gdLst>
                  <a:gd name="connsiteX0" fmla="*/ 345269 w 578992"/>
                  <a:gd name="connsiteY0" fmla="*/ 346719 h 606657"/>
                  <a:gd name="connsiteX1" fmla="*/ 527264 w 578992"/>
                  <a:gd name="connsiteY1" fmla="*/ 395415 h 606657"/>
                  <a:gd name="connsiteX2" fmla="*/ 536965 w 578992"/>
                  <a:gd name="connsiteY2" fmla="*/ 431758 h 606657"/>
                  <a:gd name="connsiteX3" fmla="*/ 512135 w 578992"/>
                  <a:gd name="connsiteY3" fmla="*/ 456550 h 606657"/>
                  <a:gd name="connsiteX4" fmla="*/ 572652 w 578992"/>
                  <a:gd name="connsiteY4" fmla="*/ 516975 h 606657"/>
                  <a:gd name="connsiteX5" fmla="*/ 572652 w 578992"/>
                  <a:gd name="connsiteY5" fmla="*/ 547632 h 606657"/>
                  <a:gd name="connsiteX6" fmla="*/ 519877 w 578992"/>
                  <a:gd name="connsiteY6" fmla="*/ 600326 h 606657"/>
                  <a:gd name="connsiteX7" fmla="*/ 489174 w 578992"/>
                  <a:gd name="connsiteY7" fmla="*/ 600326 h 606657"/>
                  <a:gd name="connsiteX8" fmla="*/ 428657 w 578992"/>
                  <a:gd name="connsiteY8" fmla="*/ 539901 h 606657"/>
                  <a:gd name="connsiteX9" fmla="*/ 403739 w 578992"/>
                  <a:gd name="connsiteY9" fmla="*/ 564782 h 606657"/>
                  <a:gd name="connsiteX10" fmla="*/ 366628 w 578992"/>
                  <a:gd name="connsiteY10" fmla="*/ 552075 h 606657"/>
                  <a:gd name="connsiteX11" fmla="*/ 318659 w 578992"/>
                  <a:gd name="connsiteY11" fmla="*/ 373288 h 606657"/>
                  <a:gd name="connsiteX12" fmla="*/ 345269 w 578992"/>
                  <a:gd name="connsiteY12" fmla="*/ 346719 h 606657"/>
                  <a:gd name="connsiteX13" fmla="*/ 233275 w 578992"/>
                  <a:gd name="connsiteY13" fmla="*/ 312148 h 606657"/>
                  <a:gd name="connsiteX14" fmla="*/ 255262 w 578992"/>
                  <a:gd name="connsiteY14" fmla="*/ 334095 h 606657"/>
                  <a:gd name="connsiteX15" fmla="*/ 281255 w 578992"/>
                  <a:gd name="connsiteY15" fmla="*/ 357464 h 606657"/>
                  <a:gd name="connsiteX16" fmla="*/ 289000 w 578992"/>
                  <a:gd name="connsiteY16" fmla="*/ 365016 h 606657"/>
                  <a:gd name="connsiteX17" fmla="*/ 300127 w 578992"/>
                  <a:gd name="connsiteY17" fmla="*/ 416019 h 606657"/>
                  <a:gd name="connsiteX18" fmla="*/ 298791 w 578992"/>
                  <a:gd name="connsiteY18" fmla="*/ 422416 h 606657"/>
                  <a:gd name="connsiteX19" fmla="*/ 260514 w 578992"/>
                  <a:gd name="connsiteY19" fmla="*/ 407844 h 606657"/>
                  <a:gd name="connsiteX20" fmla="*/ 260514 w 578992"/>
                  <a:gd name="connsiteY20" fmla="*/ 398159 h 606657"/>
                  <a:gd name="connsiteX21" fmla="*/ 211822 w 578992"/>
                  <a:gd name="connsiteY21" fmla="*/ 335339 h 606657"/>
                  <a:gd name="connsiteX22" fmla="*/ 233275 w 578992"/>
                  <a:gd name="connsiteY22" fmla="*/ 312148 h 606657"/>
                  <a:gd name="connsiteX23" fmla="*/ 283295 w 578992"/>
                  <a:gd name="connsiteY23" fmla="*/ 133638 h 606657"/>
                  <a:gd name="connsiteX24" fmla="*/ 303944 w 578992"/>
                  <a:gd name="connsiteY24" fmla="*/ 155858 h 606657"/>
                  <a:gd name="connsiteX25" fmla="*/ 303944 w 578992"/>
                  <a:gd name="connsiteY25" fmla="*/ 165457 h 606657"/>
                  <a:gd name="connsiteX26" fmla="*/ 352630 w 578992"/>
                  <a:gd name="connsiteY26" fmla="*/ 228294 h 606657"/>
                  <a:gd name="connsiteX27" fmla="*/ 331180 w 578992"/>
                  <a:gd name="connsiteY27" fmla="*/ 251580 h 606657"/>
                  <a:gd name="connsiteX28" fmla="*/ 309196 w 578992"/>
                  <a:gd name="connsiteY28" fmla="*/ 229538 h 606657"/>
                  <a:gd name="connsiteX29" fmla="*/ 283206 w 578992"/>
                  <a:gd name="connsiteY29" fmla="*/ 206252 h 606657"/>
                  <a:gd name="connsiteX30" fmla="*/ 256327 w 578992"/>
                  <a:gd name="connsiteY30" fmla="*/ 240648 h 606657"/>
                  <a:gd name="connsiteX31" fmla="*/ 282583 w 578992"/>
                  <a:gd name="connsiteY31" fmla="*/ 260112 h 606657"/>
                  <a:gd name="connsiteX32" fmla="*/ 348625 w 578992"/>
                  <a:gd name="connsiteY32" fmla="*/ 307306 h 606657"/>
                  <a:gd name="connsiteX33" fmla="*/ 341594 w 578992"/>
                  <a:gd name="connsiteY33" fmla="*/ 317083 h 606657"/>
                  <a:gd name="connsiteX34" fmla="*/ 316494 w 578992"/>
                  <a:gd name="connsiteY34" fmla="*/ 322594 h 606657"/>
                  <a:gd name="connsiteX35" fmla="*/ 306792 w 578992"/>
                  <a:gd name="connsiteY35" fmla="*/ 319305 h 606657"/>
                  <a:gd name="connsiteX36" fmla="*/ 282227 w 578992"/>
                  <a:gd name="connsiteY36" fmla="*/ 303485 h 606657"/>
                  <a:gd name="connsiteX37" fmla="*/ 211825 w 578992"/>
                  <a:gd name="connsiteY37" fmla="*/ 234604 h 606657"/>
                  <a:gd name="connsiteX38" fmla="*/ 260510 w 578992"/>
                  <a:gd name="connsiteY38" fmla="*/ 166612 h 606657"/>
                  <a:gd name="connsiteX39" fmla="*/ 260510 w 578992"/>
                  <a:gd name="connsiteY39" fmla="*/ 155236 h 606657"/>
                  <a:gd name="connsiteX40" fmla="*/ 283295 w 578992"/>
                  <a:gd name="connsiteY40" fmla="*/ 133638 h 606657"/>
                  <a:gd name="connsiteX41" fmla="*/ 282248 w 578992"/>
                  <a:gd name="connsiteY41" fmla="*/ 0 h 606657"/>
                  <a:gd name="connsiteX42" fmla="*/ 551768 w 578992"/>
                  <a:gd name="connsiteY42" fmla="*/ 365640 h 606657"/>
                  <a:gd name="connsiteX43" fmla="*/ 541888 w 578992"/>
                  <a:gd name="connsiteY43" fmla="*/ 369995 h 606657"/>
                  <a:gd name="connsiteX44" fmla="*/ 534768 w 578992"/>
                  <a:gd name="connsiteY44" fmla="*/ 367507 h 606657"/>
                  <a:gd name="connsiteX45" fmla="*/ 487148 w 578992"/>
                  <a:gd name="connsiteY45" fmla="*/ 354797 h 606657"/>
                  <a:gd name="connsiteX46" fmla="*/ 482163 w 578992"/>
                  <a:gd name="connsiteY46" fmla="*/ 345554 h 606657"/>
                  <a:gd name="connsiteX47" fmla="*/ 282248 w 578992"/>
                  <a:gd name="connsiteY47" fmla="*/ 72257 h 606657"/>
                  <a:gd name="connsiteX48" fmla="*/ 72364 w 578992"/>
                  <a:gd name="connsiteY48" fmla="*/ 281829 h 606657"/>
                  <a:gd name="connsiteX49" fmla="*/ 313134 w 578992"/>
                  <a:gd name="connsiteY49" fmla="*/ 489180 h 606657"/>
                  <a:gd name="connsiteX50" fmla="*/ 321145 w 578992"/>
                  <a:gd name="connsiteY50" fmla="*/ 494423 h 606657"/>
                  <a:gd name="connsiteX51" fmla="*/ 336277 w 578992"/>
                  <a:gd name="connsiteY51" fmla="*/ 550771 h 606657"/>
                  <a:gd name="connsiteX52" fmla="*/ 330580 w 578992"/>
                  <a:gd name="connsiteY52" fmla="*/ 559748 h 606657"/>
                  <a:gd name="connsiteX53" fmla="*/ 0 w 578992"/>
                  <a:gd name="connsiteY53" fmla="*/ 281829 h 606657"/>
                  <a:gd name="connsiteX54" fmla="*/ 282248 w 578992"/>
                  <a:gd name="connsiteY54" fmla="*/ 0 h 606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578992" h="606657">
                    <a:moveTo>
                      <a:pt x="345269" y="346719"/>
                    </a:moveTo>
                    <a:lnTo>
                      <a:pt x="527264" y="395415"/>
                    </a:lnTo>
                    <a:cubicBezTo>
                      <a:pt x="543372" y="399769"/>
                      <a:pt x="548801" y="419940"/>
                      <a:pt x="536965" y="431758"/>
                    </a:cubicBezTo>
                    <a:lnTo>
                      <a:pt x="512135" y="456550"/>
                    </a:lnTo>
                    <a:lnTo>
                      <a:pt x="572652" y="516975"/>
                    </a:lnTo>
                    <a:cubicBezTo>
                      <a:pt x="581106" y="525506"/>
                      <a:pt x="581106" y="539190"/>
                      <a:pt x="572652" y="547632"/>
                    </a:cubicBezTo>
                    <a:lnTo>
                      <a:pt x="519877" y="600326"/>
                    </a:lnTo>
                    <a:cubicBezTo>
                      <a:pt x="511334" y="608768"/>
                      <a:pt x="497629" y="608768"/>
                      <a:pt x="489174" y="600326"/>
                    </a:cubicBezTo>
                    <a:lnTo>
                      <a:pt x="428657" y="539901"/>
                    </a:lnTo>
                    <a:lnTo>
                      <a:pt x="403739" y="564782"/>
                    </a:lnTo>
                    <a:cubicBezTo>
                      <a:pt x="393148" y="575357"/>
                      <a:pt x="372501" y="574024"/>
                      <a:pt x="366628" y="552075"/>
                    </a:cubicBezTo>
                    <a:cubicBezTo>
                      <a:pt x="366005" y="549854"/>
                      <a:pt x="319015" y="374799"/>
                      <a:pt x="318659" y="373288"/>
                    </a:cubicBezTo>
                    <a:cubicBezTo>
                      <a:pt x="314298" y="357205"/>
                      <a:pt x="329071" y="342454"/>
                      <a:pt x="345269" y="346719"/>
                    </a:cubicBezTo>
                    <a:close/>
                    <a:moveTo>
                      <a:pt x="233275" y="312148"/>
                    </a:moveTo>
                    <a:cubicBezTo>
                      <a:pt x="245470" y="311970"/>
                      <a:pt x="255440" y="321922"/>
                      <a:pt x="255262" y="334095"/>
                    </a:cubicBezTo>
                    <a:cubicBezTo>
                      <a:pt x="255084" y="345646"/>
                      <a:pt x="263986" y="357464"/>
                      <a:pt x="281255" y="357464"/>
                    </a:cubicBezTo>
                    <a:cubicBezTo>
                      <a:pt x="286329" y="357464"/>
                      <a:pt x="289267" y="361195"/>
                      <a:pt x="289000" y="365016"/>
                    </a:cubicBezTo>
                    <a:cubicBezTo>
                      <a:pt x="288465" y="375412"/>
                      <a:pt x="290068" y="378611"/>
                      <a:pt x="300127" y="416019"/>
                    </a:cubicBezTo>
                    <a:cubicBezTo>
                      <a:pt x="300750" y="418240"/>
                      <a:pt x="300305" y="420639"/>
                      <a:pt x="298791" y="422416"/>
                    </a:cubicBezTo>
                    <a:cubicBezTo>
                      <a:pt x="285706" y="437788"/>
                      <a:pt x="260514" y="428458"/>
                      <a:pt x="260514" y="407844"/>
                    </a:cubicBezTo>
                    <a:lnTo>
                      <a:pt x="260514" y="398159"/>
                    </a:lnTo>
                    <a:cubicBezTo>
                      <a:pt x="232919" y="390340"/>
                      <a:pt x="212534" y="365283"/>
                      <a:pt x="211822" y="335339"/>
                    </a:cubicBezTo>
                    <a:cubicBezTo>
                      <a:pt x="211555" y="323077"/>
                      <a:pt x="220902" y="312237"/>
                      <a:pt x="233275" y="312148"/>
                    </a:cubicBezTo>
                    <a:close/>
                    <a:moveTo>
                      <a:pt x="283295" y="133638"/>
                    </a:moveTo>
                    <a:cubicBezTo>
                      <a:pt x="294955" y="134171"/>
                      <a:pt x="303944" y="144215"/>
                      <a:pt x="303944" y="155858"/>
                    </a:cubicBezTo>
                    <a:lnTo>
                      <a:pt x="303944" y="165457"/>
                    </a:lnTo>
                    <a:cubicBezTo>
                      <a:pt x="331536" y="173367"/>
                      <a:pt x="351918" y="198430"/>
                      <a:pt x="352630" y="228294"/>
                    </a:cubicBezTo>
                    <a:cubicBezTo>
                      <a:pt x="352897" y="240648"/>
                      <a:pt x="343552" y="251402"/>
                      <a:pt x="331180" y="251580"/>
                    </a:cubicBezTo>
                    <a:cubicBezTo>
                      <a:pt x="318987" y="251757"/>
                      <a:pt x="309018" y="241803"/>
                      <a:pt x="309196" y="229538"/>
                    </a:cubicBezTo>
                    <a:cubicBezTo>
                      <a:pt x="309374" y="218073"/>
                      <a:pt x="300473" y="206252"/>
                      <a:pt x="283206" y="206252"/>
                    </a:cubicBezTo>
                    <a:cubicBezTo>
                      <a:pt x="265583" y="206252"/>
                      <a:pt x="251076" y="222783"/>
                      <a:pt x="256327" y="240648"/>
                    </a:cubicBezTo>
                    <a:cubicBezTo>
                      <a:pt x="259709" y="252202"/>
                      <a:pt x="270568" y="260112"/>
                      <a:pt x="282583" y="260112"/>
                    </a:cubicBezTo>
                    <a:cubicBezTo>
                      <a:pt x="312845" y="260290"/>
                      <a:pt x="339013" y="280021"/>
                      <a:pt x="348625" y="307306"/>
                    </a:cubicBezTo>
                    <a:cubicBezTo>
                      <a:pt x="350405" y="312106"/>
                      <a:pt x="346756" y="317350"/>
                      <a:pt x="341594" y="317083"/>
                    </a:cubicBezTo>
                    <a:cubicBezTo>
                      <a:pt x="332960" y="316728"/>
                      <a:pt x="324327" y="318594"/>
                      <a:pt x="316494" y="322594"/>
                    </a:cubicBezTo>
                    <a:cubicBezTo>
                      <a:pt x="312934" y="324460"/>
                      <a:pt x="308484" y="322949"/>
                      <a:pt x="306792" y="319305"/>
                    </a:cubicBezTo>
                    <a:cubicBezTo>
                      <a:pt x="302520" y="310062"/>
                      <a:pt x="293086" y="303485"/>
                      <a:pt x="282227" y="303485"/>
                    </a:cubicBezTo>
                    <a:cubicBezTo>
                      <a:pt x="244133" y="303485"/>
                      <a:pt x="212537" y="272555"/>
                      <a:pt x="211825" y="234604"/>
                    </a:cubicBezTo>
                    <a:cubicBezTo>
                      <a:pt x="211202" y="203141"/>
                      <a:pt x="231673" y="176300"/>
                      <a:pt x="260510" y="166612"/>
                    </a:cubicBezTo>
                    <a:lnTo>
                      <a:pt x="260510" y="155236"/>
                    </a:lnTo>
                    <a:cubicBezTo>
                      <a:pt x="260510" y="142970"/>
                      <a:pt x="270835" y="133016"/>
                      <a:pt x="283295" y="133638"/>
                    </a:cubicBezTo>
                    <a:close/>
                    <a:moveTo>
                      <a:pt x="282248" y="0"/>
                    </a:moveTo>
                    <a:cubicBezTo>
                      <a:pt x="471126" y="0"/>
                      <a:pt x="608556" y="183353"/>
                      <a:pt x="551768" y="365640"/>
                    </a:cubicBezTo>
                    <a:cubicBezTo>
                      <a:pt x="550522" y="369729"/>
                      <a:pt x="545894" y="371773"/>
                      <a:pt x="541888" y="369995"/>
                    </a:cubicBezTo>
                    <a:cubicBezTo>
                      <a:pt x="539574" y="369018"/>
                      <a:pt x="537260" y="368218"/>
                      <a:pt x="534768" y="367507"/>
                    </a:cubicBezTo>
                    <a:lnTo>
                      <a:pt x="487148" y="354797"/>
                    </a:lnTo>
                    <a:cubicBezTo>
                      <a:pt x="483142" y="353731"/>
                      <a:pt x="480917" y="349554"/>
                      <a:pt x="482163" y="345554"/>
                    </a:cubicBezTo>
                    <a:cubicBezTo>
                      <a:pt x="525600" y="210372"/>
                      <a:pt x="423773" y="72257"/>
                      <a:pt x="282248" y="72257"/>
                    </a:cubicBezTo>
                    <a:cubicBezTo>
                      <a:pt x="166536" y="72257"/>
                      <a:pt x="72364" y="166289"/>
                      <a:pt x="72364" y="281829"/>
                    </a:cubicBezTo>
                    <a:cubicBezTo>
                      <a:pt x="72364" y="410257"/>
                      <a:pt x="187453" y="507933"/>
                      <a:pt x="313134" y="489180"/>
                    </a:cubicBezTo>
                    <a:cubicBezTo>
                      <a:pt x="316784" y="488646"/>
                      <a:pt x="320255" y="490957"/>
                      <a:pt x="321145" y="494423"/>
                    </a:cubicBezTo>
                    <a:lnTo>
                      <a:pt x="336277" y="550771"/>
                    </a:lnTo>
                    <a:cubicBezTo>
                      <a:pt x="337345" y="554860"/>
                      <a:pt x="334764" y="559037"/>
                      <a:pt x="330580" y="559748"/>
                    </a:cubicBezTo>
                    <a:cubicBezTo>
                      <a:pt x="163332" y="589433"/>
                      <a:pt x="0" y="461006"/>
                      <a:pt x="0" y="281829"/>
                    </a:cubicBezTo>
                    <a:cubicBezTo>
                      <a:pt x="0" y="126472"/>
                      <a:pt x="126571" y="0"/>
                      <a:pt x="28224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8F6F3B59-A4C0-69F3-442E-208BDA773DDD}"/>
                </a:ext>
              </a:extLst>
            </p:cNvPr>
            <p:cNvSpPr txBox="1"/>
            <p:nvPr/>
          </p:nvSpPr>
          <p:spPr>
            <a:xfrm>
              <a:off x="8225415" y="4650414"/>
              <a:ext cx="3293485" cy="561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spc="100" dirty="0">
                  <a:solidFill>
                    <a:schemeClr val="accent1"/>
                  </a:solidFill>
                </a:rPr>
                <a:t>考研必要性评级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0696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660400" y="5886075"/>
            <a:ext cx="2877181" cy="352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社会意义与项目总结</a:t>
            </a:r>
          </a:p>
        </p:txBody>
      </p:sp>
      <p:grpSp>
        <p:nvGrpSpPr>
          <p:cNvPr id="4" name="íSḷíďe"/>
          <p:cNvGrpSpPr/>
          <p:nvPr/>
        </p:nvGrpSpPr>
        <p:grpSpPr>
          <a:xfrm>
            <a:off x="2659424" y="4395247"/>
            <a:ext cx="1229420" cy="1846012"/>
            <a:chOff x="2659424" y="4395247"/>
            <a:chExt cx="1229420" cy="1846012"/>
          </a:xfrm>
        </p:grpSpPr>
        <p:sp>
          <p:nvSpPr>
            <p:cNvPr id="31" name="ïšlidê"/>
            <p:cNvSpPr/>
            <p:nvPr/>
          </p:nvSpPr>
          <p:spPr>
            <a:xfrm>
              <a:off x="3537581" y="4396180"/>
              <a:ext cx="351263" cy="35435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 fontScale="47500" lnSpcReduction="20000"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endParaRPr/>
            </a:p>
          </p:txBody>
        </p:sp>
        <p:sp>
          <p:nvSpPr>
            <p:cNvPr id="32" name="ïŝḻiḍè"/>
            <p:cNvSpPr/>
            <p:nvPr/>
          </p:nvSpPr>
          <p:spPr>
            <a:xfrm>
              <a:off x="2659424" y="4395247"/>
              <a:ext cx="878157" cy="1846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 anchorCtr="0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r>
                <a:rPr lang="en-US" altLang="zh-CN" sz="3600" b="1" dirty="0">
                  <a:solidFill>
                    <a:schemeClr val="bg1"/>
                  </a:solidFill>
                </a:rPr>
                <a:t>1</a:t>
              </a:r>
              <a:endParaRPr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ïśḻîďé"/>
          <p:cNvGrpSpPr/>
          <p:nvPr/>
        </p:nvGrpSpPr>
        <p:grpSpPr>
          <a:xfrm>
            <a:off x="3888844" y="2994217"/>
            <a:ext cx="1229420" cy="1756314"/>
            <a:chOff x="3888844" y="2994217"/>
            <a:chExt cx="1229420" cy="1756314"/>
          </a:xfrm>
        </p:grpSpPr>
        <p:sp>
          <p:nvSpPr>
            <p:cNvPr id="29" name="î$lîḓê"/>
            <p:cNvSpPr/>
            <p:nvPr/>
          </p:nvSpPr>
          <p:spPr>
            <a:xfrm>
              <a:off x="4767001" y="2994217"/>
              <a:ext cx="351263" cy="35435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 fontScale="47500" lnSpcReduction="20000"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endParaRPr/>
            </a:p>
          </p:txBody>
        </p:sp>
        <p:sp>
          <p:nvSpPr>
            <p:cNvPr id="30" name="íSḷïďé"/>
            <p:cNvSpPr/>
            <p:nvPr/>
          </p:nvSpPr>
          <p:spPr>
            <a:xfrm>
              <a:off x="3888844" y="2994217"/>
              <a:ext cx="878157" cy="175631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 anchorCtr="0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</a:defRPr>
              </a:lvl9pPr>
            </a:lstStyle>
            <a:p>
              <a:r>
                <a:rPr lang="en-US" altLang="zh-CN" sz="3600" b="1" dirty="0">
                  <a:solidFill>
                    <a:schemeClr val="bg1"/>
                  </a:solidFill>
                </a:rPr>
                <a:t>2</a:t>
              </a:r>
              <a:endParaRPr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ïṣḻîḓé"/>
          <p:cNvSpPr/>
          <p:nvPr/>
        </p:nvSpPr>
        <p:spPr bwMode="auto">
          <a:xfrm>
            <a:off x="4899189" y="1148292"/>
            <a:ext cx="1320800" cy="2200276"/>
          </a:xfrm>
          <a:custGeom>
            <a:avLst/>
            <a:gdLst>
              <a:gd name="T0" fmla="*/ 138 w 832"/>
              <a:gd name="T1" fmla="*/ 1386 h 1386"/>
              <a:gd name="T2" fmla="*/ 138 w 832"/>
              <a:gd name="T3" fmla="*/ 330 h 1386"/>
              <a:gd name="T4" fmla="*/ 0 w 832"/>
              <a:gd name="T5" fmla="*/ 330 h 1386"/>
              <a:gd name="T6" fmla="*/ 416 w 832"/>
              <a:gd name="T7" fmla="*/ 0 h 1386"/>
              <a:gd name="T8" fmla="*/ 832 w 832"/>
              <a:gd name="T9" fmla="*/ 330 h 1386"/>
              <a:gd name="T10" fmla="*/ 694 w 832"/>
              <a:gd name="T11" fmla="*/ 330 h 1386"/>
              <a:gd name="T12" fmla="*/ 694 w 832"/>
              <a:gd name="T13" fmla="*/ 1386 h 1386"/>
              <a:gd name="T14" fmla="*/ 138 w 832"/>
              <a:gd name="T15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32" h="1386">
                <a:moveTo>
                  <a:pt x="138" y="1386"/>
                </a:moveTo>
                <a:lnTo>
                  <a:pt x="138" y="330"/>
                </a:lnTo>
                <a:lnTo>
                  <a:pt x="0" y="330"/>
                </a:lnTo>
                <a:lnTo>
                  <a:pt x="416" y="0"/>
                </a:lnTo>
                <a:lnTo>
                  <a:pt x="832" y="330"/>
                </a:lnTo>
                <a:lnTo>
                  <a:pt x="694" y="330"/>
                </a:lnTo>
                <a:lnTo>
                  <a:pt x="694" y="1386"/>
                </a:lnTo>
                <a:lnTo>
                  <a:pt x="138" y="138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7" name="íṡ1ïḍe"/>
          <p:cNvGrpSpPr/>
          <p:nvPr/>
        </p:nvGrpSpPr>
        <p:grpSpPr>
          <a:xfrm>
            <a:off x="3794756" y="5151617"/>
            <a:ext cx="478054" cy="478054"/>
            <a:chOff x="3552295" y="5250042"/>
            <a:chExt cx="478054" cy="478054"/>
          </a:xfrm>
        </p:grpSpPr>
        <p:sp>
          <p:nvSpPr>
            <p:cNvPr id="27" name="ïS1íḑè"/>
            <p:cNvSpPr/>
            <p:nvPr/>
          </p:nvSpPr>
          <p:spPr>
            <a:xfrm>
              <a:off x="3552295" y="5250042"/>
              <a:ext cx="478054" cy="478054"/>
            </a:xfrm>
            <a:prstGeom prst="ellipse">
              <a:avLst/>
            </a:prstGeom>
            <a:solidFill>
              <a:schemeClr val="accent1"/>
            </a:solidFill>
            <a:ln w="57150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ïślïḍê"/>
            <p:cNvSpPr/>
            <p:nvPr/>
          </p:nvSpPr>
          <p:spPr>
            <a:xfrm>
              <a:off x="3669951" y="5373868"/>
              <a:ext cx="242742" cy="23040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00" y="63664"/>
                  </a:moveTo>
                  <a:lnTo>
                    <a:pt x="119800" y="63664"/>
                  </a:lnTo>
                  <a:cubicBezTo>
                    <a:pt x="119800" y="66596"/>
                    <a:pt x="118405" y="69528"/>
                    <a:pt x="114219" y="69528"/>
                  </a:cubicBezTo>
                  <a:cubicBezTo>
                    <a:pt x="112823" y="69528"/>
                    <a:pt x="111428" y="68062"/>
                    <a:pt x="111428" y="68062"/>
                  </a:cubicBezTo>
                  <a:lnTo>
                    <a:pt x="111428" y="68062"/>
                  </a:lnTo>
                  <a:cubicBezTo>
                    <a:pt x="60598" y="14869"/>
                    <a:pt x="60598" y="14869"/>
                    <a:pt x="60598" y="14869"/>
                  </a:cubicBezTo>
                  <a:lnTo>
                    <a:pt x="60598" y="14869"/>
                  </a:lnTo>
                  <a:lnTo>
                    <a:pt x="60598" y="14869"/>
                  </a:lnTo>
                  <a:lnTo>
                    <a:pt x="60598" y="14869"/>
                  </a:lnTo>
                  <a:cubicBezTo>
                    <a:pt x="9966" y="68062"/>
                    <a:pt x="9966" y="68062"/>
                    <a:pt x="9966" y="68062"/>
                  </a:cubicBezTo>
                  <a:lnTo>
                    <a:pt x="9966" y="68062"/>
                  </a:lnTo>
                  <a:cubicBezTo>
                    <a:pt x="8571" y="68062"/>
                    <a:pt x="7176" y="69528"/>
                    <a:pt x="5780" y="69528"/>
                  </a:cubicBezTo>
                  <a:cubicBezTo>
                    <a:pt x="2990" y="69528"/>
                    <a:pt x="0" y="66596"/>
                    <a:pt x="0" y="63664"/>
                  </a:cubicBezTo>
                  <a:cubicBezTo>
                    <a:pt x="0" y="62198"/>
                    <a:pt x="0" y="60523"/>
                    <a:pt x="1395" y="59057"/>
                  </a:cubicBezTo>
                  <a:cubicBezTo>
                    <a:pt x="56411" y="1465"/>
                    <a:pt x="56411" y="1465"/>
                    <a:pt x="56411" y="1465"/>
                  </a:cubicBezTo>
                  <a:cubicBezTo>
                    <a:pt x="57807" y="0"/>
                    <a:pt x="59202" y="0"/>
                    <a:pt x="60598" y="0"/>
                  </a:cubicBez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cubicBezTo>
                    <a:pt x="61993" y="0"/>
                    <a:pt x="63388" y="1465"/>
                    <a:pt x="64784" y="1465"/>
                  </a:cubicBezTo>
                  <a:lnTo>
                    <a:pt x="64784" y="1465"/>
                  </a:lnTo>
                  <a:cubicBezTo>
                    <a:pt x="85913" y="25130"/>
                    <a:pt x="85913" y="25130"/>
                    <a:pt x="85913" y="25130"/>
                  </a:cubicBezTo>
                  <a:cubicBezTo>
                    <a:pt x="85913" y="19267"/>
                    <a:pt x="85913" y="19267"/>
                    <a:pt x="85913" y="19267"/>
                  </a:cubicBezTo>
                  <a:cubicBezTo>
                    <a:pt x="85913" y="16335"/>
                    <a:pt x="88903" y="13193"/>
                    <a:pt x="91694" y="13193"/>
                  </a:cubicBezTo>
                  <a:cubicBezTo>
                    <a:pt x="95880" y="13193"/>
                    <a:pt x="97275" y="16335"/>
                    <a:pt x="97275" y="19267"/>
                  </a:cubicBezTo>
                  <a:cubicBezTo>
                    <a:pt x="97275" y="36858"/>
                    <a:pt x="97275" y="36858"/>
                    <a:pt x="97275" y="36858"/>
                  </a:cubicBezTo>
                  <a:cubicBezTo>
                    <a:pt x="118405" y="59057"/>
                    <a:pt x="118405" y="59057"/>
                    <a:pt x="118405" y="59057"/>
                  </a:cubicBezTo>
                  <a:lnTo>
                    <a:pt x="118405" y="59057"/>
                  </a:lnTo>
                  <a:cubicBezTo>
                    <a:pt x="119800" y="60523"/>
                    <a:pt x="119800" y="62198"/>
                    <a:pt x="119800" y="63664"/>
                  </a:cubicBezTo>
                  <a:close/>
                  <a:moveTo>
                    <a:pt x="108438" y="72460"/>
                  </a:moveTo>
                  <a:lnTo>
                    <a:pt x="108438" y="72460"/>
                  </a:lnTo>
                  <a:cubicBezTo>
                    <a:pt x="108438" y="90261"/>
                    <a:pt x="108438" y="90261"/>
                    <a:pt x="108438" y="90261"/>
                  </a:cubicBezTo>
                  <a:cubicBezTo>
                    <a:pt x="108438" y="99057"/>
                    <a:pt x="108438" y="99057"/>
                    <a:pt x="108438" y="99057"/>
                  </a:cubicBezTo>
                  <a:cubicBezTo>
                    <a:pt x="108438" y="113926"/>
                    <a:pt x="108438" y="113926"/>
                    <a:pt x="108438" y="113926"/>
                  </a:cubicBezTo>
                  <a:cubicBezTo>
                    <a:pt x="108438" y="118324"/>
                    <a:pt x="107043" y="119790"/>
                    <a:pt x="102857" y="119790"/>
                  </a:cubicBezTo>
                  <a:cubicBezTo>
                    <a:pt x="91694" y="119790"/>
                    <a:pt x="91694" y="119790"/>
                    <a:pt x="91694" y="119790"/>
                  </a:cubicBezTo>
                  <a:cubicBezTo>
                    <a:pt x="91694" y="72460"/>
                    <a:pt x="91694" y="72460"/>
                    <a:pt x="91694" y="72460"/>
                  </a:cubicBezTo>
                  <a:cubicBezTo>
                    <a:pt x="69169" y="72460"/>
                    <a:pt x="69169" y="72460"/>
                    <a:pt x="69169" y="72460"/>
                  </a:cubicBezTo>
                  <a:cubicBezTo>
                    <a:pt x="69169" y="119790"/>
                    <a:pt x="69169" y="119790"/>
                    <a:pt x="69169" y="119790"/>
                  </a:cubicBezTo>
                  <a:cubicBezTo>
                    <a:pt x="16943" y="119790"/>
                    <a:pt x="16943" y="119790"/>
                    <a:pt x="16943" y="119790"/>
                  </a:cubicBezTo>
                  <a:cubicBezTo>
                    <a:pt x="14152" y="119790"/>
                    <a:pt x="11362" y="118324"/>
                    <a:pt x="11362" y="113926"/>
                  </a:cubicBezTo>
                  <a:cubicBezTo>
                    <a:pt x="11362" y="99057"/>
                    <a:pt x="11362" y="99057"/>
                    <a:pt x="11362" y="99057"/>
                  </a:cubicBezTo>
                  <a:cubicBezTo>
                    <a:pt x="11362" y="90261"/>
                    <a:pt x="11362" y="90261"/>
                    <a:pt x="11362" y="90261"/>
                  </a:cubicBezTo>
                  <a:cubicBezTo>
                    <a:pt x="11362" y="72460"/>
                    <a:pt x="11362" y="72460"/>
                    <a:pt x="11362" y="72460"/>
                  </a:cubicBezTo>
                  <a:cubicBezTo>
                    <a:pt x="60598" y="22198"/>
                    <a:pt x="60598" y="22198"/>
                    <a:pt x="60598" y="22198"/>
                  </a:cubicBezTo>
                  <a:lnTo>
                    <a:pt x="108438" y="72460"/>
                  </a:lnTo>
                  <a:close/>
                  <a:moveTo>
                    <a:pt x="50830" y="72460"/>
                  </a:moveTo>
                  <a:lnTo>
                    <a:pt x="50830" y="72460"/>
                  </a:lnTo>
                  <a:cubicBezTo>
                    <a:pt x="28305" y="72460"/>
                    <a:pt x="28305" y="72460"/>
                    <a:pt x="28305" y="72460"/>
                  </a:cubicBezTo>
                  <a:cubicBezTo>
                    <a:pt x="28305" y="96125"/>
                    <a:pt x="28305" y="96125"/>
                    <a:pt x="28305" y="96125"/>
                  </a:cubicBezTo>
                  <a:cubicBezTo>
                    <a:pt x="50830" y="96125"/>
                    <a:pt x="50830" y="96125"/>
                    <a:pt x="50830" y="96125"/>
                  </a:cubicBezTo>
                  <a:lnTo>
                    <a:pt x="50830" y="7246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square" lIns="91440" tIns="45720" rIns="91440" bIns="45720" anchor="ctr" anchorCtr="0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îśľiḋê"/>
          <p:cNvGrpSpPr/>
          <p:nvPr/>
        </p:nvGrpSpPr>
        <p:grpSpPr>
          <a:xfrm>
            <a:off x="6248564" y="2131404"/>
            <a:ext cx="478054" cy="478054"/>
            <a:chOff x="6014698" y="2237237"/>
            <a:chExt cx="478054" cy="478054"/>
          </a:xfrm>
        </p:grpSpPr>
        <p:sp>
          <p:nvSpPr>
            <p:cNvPr id="23" name="iṧḻîḋè"/>
            <p:cNvSpPr/>
            <p:nvPr/>
          </p:nvSpPr>
          <p:spPr>
            <a:xfrm>
              <a:off x="6014698" y="2237237"/>
              <a:ext cx="478054" cy="47805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57150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iś1íḋè"/>
            <p:cNvSpPr/>
            <p:nvPr/>
          </p:nvSpPr>
          <p:spPr>
            <a:xfrm>
              <a:off x="6132343" y="2361065"/>
              <a:ext cx="242742" cy="23040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00" y="63664"/>
                  </a:moveTo>
                  <a:lnTo>
                    <a:pt x="119800" y="63664"/>
                  </a:lnTo>
                  <a:cubicBezTo>
                    <a:pt x="119800" y="66596"/>
                    <a:pt x="118405" y="69528"/>
                    <a:pt x="114219" y="69528"/>
                  </a:cubicBezTo>
                  <a:cubicBezTo>
                    <a:pt x="112823" y="69528"/>
                    <a:pt x="111428" y="68062"/>
                    <a:pt x="111428" y="68062"/>
                  </a:cubicBezTo>
                  <a:lnTo>
                    <a:pt x="111428" y="68062"/>
                  </a:lnTo>
                  <a:cubicBezTo>
                    <a:pt x="60598" y="14869"/>
                    <a:pt x="60598" y="14869"/>
                    <a:pt x="60598" y="14869"/>
                  </a:cubicBezTo>
                  <a:lnTo>
                    <a:pt x="60598" y="14869"/>
                  </a:lnTo>
                  <a:lnTo>
                    <a:pt x="60598" y="14869"/>
                  </a:lnTo>
                  <a:lnTo>
                    <a:pt x="60598" y="14869"/>
                  </a:lnTo>
                  <a:cubicBezTo>
                    <a:pt x="9966" y="68062"/>
                    <a:pt x="9966" y="68062"/>
                    <a:pt x="9966" y="68062"/>
                  </a:cubicBezTo>
                  <a:lnTo>
                    <a:pt x="9966" y="68062"/>
                  </a:lnTo>
                  <a:cubicBezTo>
                    <a:pt x="8571" y="68062"/>
                    <a:pt x="7176" y="69528"/>
                    <a:pt x="5780" y="69528"/>
                  </a:cubicBezTo>
                  <a:cubicBezTo>
                    <a:pt x="2990" y="69528"/>
                    <a:pt x="0" y="66596"/>
                    <a:pt x="0" y="63664"/>
                  </a:cubicBezTo>
                  <a:cubicBezTo>
                    <a:pt x="0" y="62198"/>
                    <a:pt x="0" y="60523"/>
                    <a:pt x="1395" y="59057"/>
                  </a:cubicBezTo>
                  <a:cubicBezTo>
                    <a:pt x="56411" y="1465"/>
                    <a:pt x="56411" y="1465"/>
                    <a:pt x="56411" y="1465"/>
                  </a:cubicBezTo>
                  <a:cubicBezTo>
                    <a:pt x="57807" y="0"/>
                    <a:pt x="59202" y="0"/>
                    <a:pt x="60598" y="0"/>
                  </a:cubicBez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cubicBezTo>
                    <a:pt x="61993" y="0"/>
                    <a:pt x="63388" y="1465"/>
                    <a:pt x="64784" y="1465"/>
                  </a:cubicBezTo>
                  <a:lnTo>
                    <a:pt x="64784" y="1465"/>
                  </a:lnTo>
                  <a:cubicBezTo>
                    <a:pt x="85913" y="25130"/>
                    <a:pt x="85913" y="25130"/>
                    <a:pt x="85913" y="25130"/>
                  </a:cubicBezTo>
                  <a:cubicBezTo>
                    <a:pt x="85913" y="19267"/>
                    <a:pt x="85913" y="19267"/>
                    <a:pt x="85913" y="19267"/>
                  </a:cubicBezTo>
                  <a:cubicBezTo>
                    <a:pt x="85913" y="16335"/>
                    <a:pt x="88903" y="13193"/>
                    <a:pt x="91694" y="13193"/>
                  </a:cubicBezTo>
                  <a:cubicBezTo>
                    <a:pt x="95880" y="13193"/>
                    <a:pt x="97275" y="16335"/>
                    <a:pt x="97275" y="19267"/>
                  </a:cubicBezTo>
                  <a:cubicBezTo>
                    <a:pt x="97275" y="36858"/>
                    <a:pt x="97275" y="36858"/>
                    <a:pt x="97275" y="36858"/>
                  </a:cubicBezTo>
                  <a:cubicBezTo>
                    <a:pt x="118405" y="59057"/>
                    <a:pt x="118405" y="59057"/>
                    <a:pt x="118405" y="59057"/>
                  </a:cubicBezTo>
                  <a:lnTo>
                    <a:pt x="118405" y="59057"/>
                  </a:lnTo>
                  <a:cubicBezTo>
                    <a:pt x="119800" y="60523"/>
                    <a:pt x="119800" y="62198"/>
                    <a:pt x="119800" y="63664"/>
                  </a:cubicBezTo>
                  <a:close/>
                  <a:moveTo>
                    <a:pt x="108438" y="72460"/>
                  </a:moveTo>
                  <a:lnTo>
                    <a:pt x="108438" y="72460"/>
                  </a:lnTo>
                  <a:cubicBezTo>
                    <a:pt x="108438" y="90261"/>
                    <a:pt x="108438" y="90261"/>
                    <a:pt x="108438" y="90261"/>
                  </a:cubicBezTo>
                  <a:cubicBezTo>
                    <a:pt x="108438" y="99057"/>
                    <a:pt x="108438" y="99057"/>
                    <a:pt x="108438" y="99057"/>
                  </a:cubicBezTo>
                  <a:cubicBezTo>
                    <a:pt x="108438" y="113926"/>
                    <a:pt x="108438" y="113926"/>
                    <a:pt x="108438" y="113926"/>
                  </a:cubicBezTo>
                  <a:cubicBezTo>
                    <a:pt x="108438" y="118324"/>
                    <a:pt x="107043" y="119790"/>
                    <a:pt x="102857" y="119790"/>
                  </a:cubicBezTo>
                  <a:cubicBezTo>
                    <a:pt x="91694" y="119790"/>
                    <a:pt x="91694" y="119790"/>
                    <a:pt x="91694" y="119790"/>
                  </a:cubicBezTo>
                  <a:cubicBezTo>
                    <a:pt x="91694" y="72460"/>
                    <a:pt x="91694" y="72460"/>
                    <a:pt x="91694" y="72460"/>
                  </a:cubicBezTo>
                  <a:cubicBezTo>
                    <a:pt x="69169" y="72460"/>
                    <a:pt x="69169" y="72460"/>
                    <a:pt x="69169" y="72460"/>
                  </a:cubicBezTo>
                  <a:cubicBezTo>
                    <a:pt x="69169" y="119790"/>
                    <a:pt x="69169" y="119790"/>
                    <a:pt x="69169" y="119790"/>
                  </a:cubicBezTo>
                  <a:cubicBezTo>
                    <a:pt x="16943" y="119790"/>
                    <a:pt x="16943" y="119790"/>
                    <a:pt x="16943" y="119790"/>
                  </a:cubicBezTo>
                  <a:cubicBezTo>
                    <a:pt x="14152" y="119790"/>
                    <a:pt x="11362" y="118324"/>
                    <a:pt x="11362" y="113926"/>
                  </a:cubicBezTo>
                  <a:cubicBezTo>
                    <a:pt x="11362" y="99057"/>
                    <a:pt x="11362" y="99057"/>
                    <a:pt x="11362" y="99057"/>
                  </a:cubicBezTo>
                  <a:cubicBezTo>
                    <a:pt x="11362" y="90261"/>
                    <a:pt x="11362" y="90261"/>
                    <a:pt x="11362" y="90261"/>
                  </a:cubicBezTo>
                  <a:cubicBezTo>
                    <a:pt x="11362" y="72460"/>
                    <a:pt x="11362" y="72460"/>
                    <a:pt x="11362" y="72460"/>
                  </a:cubicBezTo>
                  <a:cubicBezTo>
                    <a:pt x="60598" y="22198"/>
                    <a:pt x="60598" y="22198"/>
                    <a:pt x="60598" y="22198"/>
                  </a:cubicBezTo>
                  <a:lnTo>
                    <a:pt x="108438" y="72460"/>
                  </a:lnTo>
                  <a:close/>
                  <a:moveTo>
                    <a:pt x="50830" y="72460"/>
                  </a:moveTo>
                  <a:lnTo>
                    <a:pt x="50830" y="72460"/>
                  </a:lnTo>
                  <a:cubicBezTo>
                    <a:pt x="28305" y="72460"/>
                    <a:pt x="28305" y="72460"/>
                    <a:pt x="28305" y="72460"/>
                  </a:cubicBezTo>
                  <a:cubicBezTo>
                    <a:pt x="28305" y="96125"/>
                    <a:pt x="28305" y="96125"/>
                    <a:pt x="28305" y="96125"/>
                  </a:cubicBezTo>
                  <a:cubicBezTo>
                    <a:pt x="50830" y="96125"/>
                    <a:pt x="50830" y="96125"/>
                    <a:pt x="50830" y="96125"/>
                  </a:cubicBezTo>
                  <a:lnTo>
                    <a:pt x="50830" y="7246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square" lIns="91440" tIns="45720" rIns="91440" bIns="45720" anchor="ctr" anchorCtr="0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" name="iSļïďé"/>
          <p:cNvGrpSpPr/>
          <p:nvPr/>
        </p:nvGrpSpPr>
        <p:grpSpPr>
          <a:xfrm>
            <a:off x="5024176" y="3755348"/>
            <a:ext cx="478054" cy="478054"/>
            <a:chOff x="4687385" y="3853773"/>
            <a:chExt cx="478054" cy="478054"/>
          </a:xfrm>
        </p:grpSpPr>
        <p:sp>
          <p:nvSpPr>
            <p:cNvPr id="19" name="îSḷïḋè"/>
            <p:cNvSpPr/>
            <p:nvPr/>
          </p:nvSpPr>
          <p:spPr>
            <a:xfrm>
              <a:off x="4687385" y="3853773"/>
              <a:ext cx="478054" cy="478054"/>
            </a:xfrm>
            <a:prstGeom prst="ellipse">
              <a:avLst/>
            </a:prstGeom>
            <a:solidFill>
              <a:schemeClr val="accent2"/>
            </a:solidFill>
            <a:ln w="57150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íṩ1ïḋê"/>
            <p:cNvSpPr/>
            <p:nvPr/>
          </p:nvSpPr>
          <p:spPr>
            <a:xfrm>
              <a:off x="4805030" y="3977601"/>
              <a:ext cx="242742" cy="23040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00" y="63664"/>
                  </a:moveTo>
                  <a:lnTo>
                    <a:pt x="119800" y="63664"/>
                  </a:lnTo>
                  <a:cubicBezTo>
                    <a:pt x="119800" y="66596"/>
                    <a:pt x="118405" y="69528"/>
                    <a:pt x="114219" y="69528"/>
                  </a:cubicBezTo>
                  <a:cubicBezTo>
                    <a:pt x="112823" y="69528"/>
                    <a:pt x="111428" y="68062"/>
                    <a:pt x="111428" y="68062"/>
                  </a:cubicBezTo>
                  <a:lnTo>
                    <a:pt x="111428" y="68062"/>
                  </a:lnTo>
                  <a:cubicBezTo>
                    <a:pt x="60598" y="14869"/>
                    <a:pt x="60598" y="14869"/>
                    <a:pt x="60598" y="14869"/>
                  </a:cubicBezTo>
                  <a:lnTo>
                    <a:pt x="60598" y="14869"/>
                  </a:lnTo>
                  <a:lnTo>
                    <a:pt x="60598" y="14869"/>
                  </a:lnTo>
                  <a:lnTo>
                    <a:pt x="60598" y="14869"/>
                  </a:lnTo>
                  <a:cubicBezTo>
                    <a:pt x="9966" y="68062"/>
                    <a:pt x="9966" y="68062"/>
                    <a:pt x="9966" y="68062"/>
                  </a:cubicBezTo>
                  <a:lnTo>
                    <a:pt x="9966" y="68062"/>
                  </a:lnTo>
                  <a:cubicBezTo>
                    <a:pt x="8571" y="68062"/>
                    <a:pt x="7176" y="69528"/>
                    <a:pt x="5780" y="69528"/>
                  </a:cubicBezTo>
                  <a:cubicBezTo>
                    <a:pt x="2990" y="69528"/>
                    <a:pt x="0" y="66596"/>
                    <a:pt x="0" y="63664"/>
                  </a:cubicBezTo>
                  <a:cubicBezTo>
                    <a:pt x="0" y="62198"/>
                    <a:pt x="0" y="60523"/>
                    <a:pt x="1395" y="59057"/>
                  </a:cubicBezTo>
                  <a:cubicBezTo>
                    <a:pt x="56411" y="1465"/>
                    <a:pt x="56411" y="1465"/>
                    <a:pt x="56411" y="1465"/>
                  </a:cubicBezTo>
                  <a:cubicBezTo>
                    <a:pt x="57807" y="0"/>
                    <a:pt x="59202" y="0"/>
                    <a:pt x="60598" y="0"/>
                  </a:cubicBez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cubicBezTo>
                    <a:pt x="61993" y="0"/>
                    <a:pt x="63388" y="1465"/>
                    <a:pt x="64784" y="1465"/>
                  </a:cubicBezTo>
                  <a:lnTo>
                    <a:pt x="64784" y="1465"/>
                  </a:lnTo>
                  <a:cubicBezTo>
                    <a:pt x="85913" y="25130"/>
                    <a:pt x="85913" y="25130"/>
                    <a:pt x="85913" y="25130"/>
                  </a:cubicBezTo>
                  <a:cubicBezTo>
                    <a:pt x="85913" y="19267"/>
                    <a:pt x="85913" y="19267"/>
                    <a:pt x="85913" y="19267"/>
                  </a:cubicBezTo>
                  <a:cubicBezTo>
                    <a:pt x="85913" y="16335"/>
                    <a:pt x="88903" y="13193"/>
                    <a:pt x="91694" y="13193"/>
                  </a:cubicBezTo>
                  <a:cubicBezTo>
                    <a:pt x="95880" y="13193"/>
                    <a:pt x="97275" y="16335"/>
                    <a:pt x="97275" y="19267"/>
                  </a:cubicBezTo>
                  <a:cubicBezTo>
                    <a:pt x="97275" y="36858"/>
                    <a:pt x="97275" y="36858"/>
                    <a:pt x="97275" y="36858"/>
                  </a:cubicBezTo>
                  <a:cubicBezTo>
                    <a:pt x="118405" y="59057"/>
                    <a:pt x="118405" y="59057"/>
                    <a:pt x="118405" y="59057"/>
                  </a:cubicBezTo>
                  <a:lnTo>
                    <a:pt x="118405" y="59057"/>
                  </a:lnTo>
                  <a:cubicBezTo>
                    <a:pt x="119800" y="60523"/>
                    <a:pt x="119800" y="62198"/>
                    <a:pt x="119800" y="63664"/>
                  </a:cubicBezTo>
                  <a:close/>
                  <a:moveTo>
                    <a:pt x="108438" y="72460"/>
                  </a:moveTo>
                  <a:lnTo>
                    <a:pt x="108438" y="72460"/>
                  </a:lnTo>
                  <a:cubicBezTo>
                    <a:pt x="108438" y="90261"/>
                    <a:pt x="108438" y="90261"/>
                    <a:pt x="108438" y="90261"/>
                  </a:cubicBezTo>
                  <a:cubicBezTo>
                    <a:pt x="108438" y="99057"/>
                    <a:pt x="108438" y="99057"/>
                    <a:pt x="108438" y="99057"/>
                  </a:cubicBezTo>
                  <a:cubicBezTo>
                    <a:pt x="108438" y="113926"/>
                    <a:pt x="108438" y="113926"/>
                    <a:pt x="108438" y="113926"/>
                  </a:cubicBezTo>
                  <a:cubicBezTo>
                    <a:pt x="108438" y="118324"/>
                    <a:pt x="107043" y="119790"/>
                    <a:pt x="102857" y="119790"/>
                  </a:cubicBezTo>
                  <a:cubicBezTo>
                    <a:pt x="91694" y="119790"/>
                    <a:pt x="91694" y="119790"/>
                    <a:pt x="91694" y="119790"/>
                  </a:cubicBezTo>
                  <a:cubicBezTo>
                    <a:pt x="91694" y="72460"/>
                    <a:pt x="91694" y="72460"/>
                    <a:pt x="91694" y="72460"/>
                  </a:cubicBezTo>
                  <a:cubicBezTo>
                    <a:pt x="69169" y="72460"/>
                    <a:pt x="69169" y="72460"/>
                    <a:pt x="69169" y="72460"/>
                  </a:cubicBezTo>
                  <a:cubicBezTo>
                    <a:pt x="69169" y="119790"/>
                    <a:pt x="69169" y="119790"/>
                    <a:pt x="69169" y="119790"/>
                  </a:cubicBezTo>
                  <a:cubicBezTo>
                    <a:pt x="16943" y="119790"/>
                    <a:pt x="16943" y="119790"/>
                    <a:pt x="16943" y="119790"/>
                  </a:cubicBezTo>
                  <a:cubicBezTo>
                    <a:pt x="14152" y="119790"/>
                    <a:pt x="11362" y="118324"/>
                    <a:pt x="11362" y="113926"/>
                  </a:cubicBezTo>
                  <a:cubicBezTo>
                    <a:pt x="11362" y="99057"/>
                    <a:pt x="11362" y="99057"/>
                    <a:pt x="11362" y="99057"/>
                  </a:cubicBezTo>
                  <a:cubicBezTo>
                    <a:pt x="11362" y="90261"/>
                    <a:pt x="11362" y="90261"/>
                    <a:pt x="11362" y="90261"/>
                  </a:cubicBezTo>
                  <a:cubicBezTo>
                    <a:pt x="11362" y="72460"/>
                    <a:pt x="11362" y="72460"/>
                    <a:pt x="11362" y="72460"/>
                  </a:cubicBezTo>
                  <a:cubicBezTo>
                    <a:pt x="60598" y="22198"/>
                    <a:pt x="60598" y="22198"/>
                    <a:pt x="60598" y="22198"/>
                  </a:cubicBezTo>
                  <a:lnTo>
                    <a:pt x="108438" y="72460"/>
                  </a:lnTo>
                  <a:close/>
                  <a:moveTo>
                    <a:pt x="50830" y="72460"/>
                  </a:moveTo>
                  <a:lnTo>
                    <a:pt x="50830" y="72460"/>
                  </a:lnTo>
                  <a:cubicBezTo>
                    <a:pt x="28305" y="72460"/>
                    <a:pt x="28305" y="72460"/>
                    <a:pt x="28305" y="72460"/>
                  </a:cubicBezTo>
                  <a:cubicBezTo>
                    <a:pt x="28305" y="96125"/>
                    <a:pt x="28305" y="96125"/>
                    <a:pt x="28305" y="96125"/>
                  </a:cubicBezTo>
                  <a:cubicBezTo>
                    <a:pt x="50830" y="96125"/>
                    <a:pt x="50830" y="96125"/>
                    <a:pt x="50830" y="96125"/>
                  </a:cubicBezTo>
                  <a:lnTo>
                    <a:pt x="50830" y="7246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square" lIns="91440" tIns="45720" rIns="91440" bIns="45720" anchor="ctr" anchorCtr="0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6844263" y="3180562"/>
            <a:ext cx="4674637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576372" y="4804506"/>
            <a:ext cx="594252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402720" y="6238875"/>
            <a:ext cx="711618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6844263" y="1847794"/>
            <a:ext cx="4576185" cy="1290002"/>
            <a:chOff x="8225415" y="1158112"/>
            <a:chExt cx="4576185" cy="1290002"/>
          </a:xfrm>
        </p:grpSpPr>
        <p:sp>
          <p:nvSpPr>
            <p:cNvPr id="34" name="文本框 33"/>
            <p:cNvSpPr txBox="1"/>
            <p:nvPr/>
          </p:nvSpPr>
          <p:spPr>
            <a:xfrm>
              <a:off x="8225415" y="1631779"/>
              <a:ext cx="4576185" cy="8163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bg2">
                      <a:lumMod val="50000"/>
                    </a:schemeClr>
                  </a:solidFill>
                </a:rPr>
                <a:t>为高校学科调整与教育主管部门提供动态的预警参考，推动教育与市场需求的精准匹配。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225415" y="1158112"/>
              <a:ext cx="3293485" cy="561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spc="100" dirty="0">
                  <a:solidFill>
                    <a:schemeClr val="accent1"/>
                  </a:solidFill>
                </a:rPr>
                <a:t>决策赋能：构建“预警机制”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619875" y="3515906"/>
            <a:ext cx="5942528" cy="1290002"/>
            <a:chOff x="8225415" y="1158112"/>
            <a:chExt cx="4576185" cy="1290002"/>
          </a:xfrm>
        </p:grpSpPr>
        <p:sp>
          <p:nvSpPr>
            <p:cNvPr id="37" name="文本框 36"/>
            <p:cNvSpPr txBox="1"/>
            <p:nvPr/>
          </p:nvSpPr>
          <p:spPr>
            <a:xfrm>
              <a:off x="8225415" y="1631779"/>
              <a:ext cx="4576185" cy="8163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引导毕业生视线转移，发现那些被舆论低估但具备高“抗</a:t>
              </a:r>
              <a:r>
                <a:rPr lang="en-US" altLang="zh-CN" sz="1600" spc="1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AI</a:t>
              </a:r>
              <a:r>
                <a:rPr lang="zh-CN" altLang="en-US" sz="1600" spc="1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指数”的“隐形冠军”专业，切实缓解结构性内卷压力。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225415" y="1158112"/>
              <a:ext cx="3293485" cy="561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spc="100" dirty="0">
                  <a:solidFill>
                    <a:schemeClr val="accent1"/>
                  </a:solidFill>
                </a:rPr>
                <a:t>价值分流：挖掘“隐形红利”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390466" y="4951262"/>
            <a:ext cx="7029982" cy="1290002"/>
            <a:chOff x="8225415" y="1158112"/>
            <a:chExt cx="4576185" cy="1290002"/>
          </a:xfrm>
        </p:grpSpPr>
        <p:sp>
          <p:nvSpPr>
            <p:cNvPr id="40" name="文本框 39"/>
            <p:cNvSpPr txBox="1"/>
            <p:nvPr/>
          </p:nvSpPr>
          <p:spPr>
            <a:xfrm>
              <a:off x="8225415" y="1631779"/>
              <a:ext cx="4576185" cy="8163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bg2">
                      <a:lumMod val="50000"/>
                    </a:schemeClr>
                  </a:solidFill>
                </a:rPr>
                <a:t>利用海量真实就业数据对“张雪峰语录”及“唯学历论”进行事实核查。</a:t>
              </a:r>
              <a:endParaRPr lang="en-US" altLang="zh-CN" sz="1600" spc="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bg2">
                      <a:lumMod val="50000"/>
                    </a:schemeClr>
                  </a:solidFill>
                </a:rPr>
                <a:t>戳破社交媒体营造的“幸存者偏差”泡沫，帮助考生与家长走出信息茧房。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225415" y="1158112"/>
              <a:ext cx="3293485" cy="561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spc="100" dirty="0">
                  <a:solidFill>
                    <a:schemeClr val="accent1"/>
                  </a:solidFill>
                </a:rPr>
                <a:t>认知祛魅：打破“流量迷信”</a:t>
              </a:r>
            </a:p>
          </p:txBody>
        </p:sp>
      </p:grpSp>
      <p:sp>
        <p:nvSpPr>
          <p:cNvPr id="43" name="işļiḋe"/>
          <p:cNvSpPr txBox="1"/>
          <p:nvPr/>
        </p:nvSpPr>
        <p:spPr>
          <a:xfrm>
            <a:off x="437788" y="1205312"/>
            <a:ext cx="3717366" cy="1999715"/>
          </a:xfrm>
          <a:prstGeom prst="rect">
            <a:avLst/>
          </a:prstGeom>
          <a:noFill/>
          <a:ln>
            <a:noFill/>
          </a:ln>
        </p:spPr>
        <p:txBody>
          <a:bodyPr wrap="square" lIns="0" tIns="45720" rIns="91440" bIns="45720" anchor="t" anchorCtr="0">
            <a:sp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</a:rPr>
              <a:t>数据驱动决策，理性穿越周期</a:t>
            </a:r>
            <a:r>
              <a:rPr lang="en-US" altLang="zh-CN" sz="1000" b="1" spc="1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SzPct val="25000"/>
            </a:pPr>
            <a:endParaRPr lang="en-US" altLang="zh-CN" sz="400" b="1" spc="1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25000"/>
            </a:pPr>
            <a:r>
              <a:rPr lang="zh-CN" altLang="en-US" sz="2000" spc="1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构建一套“抗</a:t>
            </a:r>
            <a:r>
              <a:rPr lang="en-US" altLang="zh-CN" sz="2000" spc="1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000" spc="1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、反内卷”的专业评价体系，为个体升学与宏观政策提供科学导航</a:t>
            </a:r>
            <a:endParaRPr lang="en-US" sz="2000" spc="1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质询环节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8EB6F228-91C8-4A8E-B28A-F5EBAF4B74FF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880" name="PA-文本框 879"/>
          <p:cNvSpPr txBox="1"/>
          <p:nvPr>
            <p:custDataLst>
              <p:tags r:id="rId1"/>
            </p:custDataLst>
          </p:nvPr>
        </p:nvSpPr>
        <p:spPr>
          <a:xfrm>
            <a:off x="2260600" y="1470967"/>
            <a:ext cx="3403492" cy="4299058"/>
          </a:xfrm>
          <a:custGeom>
            <a:avLst/>
            <a:gdLst/>
            <a:ahLst/>
            <a:cxnLst/>
            <a:rect l="l" t="t" r="r" b="b"/>
            <a:pathLst>
              <a:path w="3403492" h="4299058">
                <a:moveTo>
                  <a:pt x="2262900" y="163338"/>
                </a:moveTo>
                <a:cubicBezTo>
                  <a:pt x="2081955" y="165947"/>
                  <a:pt x="1909638" y="233094"/>
                  <a:pt x="1745948" y="364780"/>
                </a:cubicBezTo>
                <a:cubicBezTo>
                  <a:pt x="1582259" y="496466"/>
                  <a:pt x="1430790" y="677036"/>
                  <a:pt x="1291543" y="906491"/>
                </a:cubicBezTo>
                <a:cubicBezTo>
                  <a:pt x="1152296" y="1135945"/>
                  <a:pt x="1028864" y="1398630"/>
                  <a:pt x="921247" y="1694545"/>
                </a:cubicBezTo>
                <a:cubicBezTo>
                  <a:pt x="811914" y="1993230"/>
                  <a:pt x="743052" y="2257567"/>
                  <a:pt x="714663" y="2487558"/>
                </a:cubicBezTo>
                <a:cubicBezTo>
                  <a:pt x="686273" y="2717548"/>
                  <a:pt x="705952" y="2898176"/>
                  <a:pt x="773700" y="3029439"/>
                </a:cubicBezTo>
                <a:cubicBezTo>
                  <a:pt x="841448" y="3160703"/>
                  <a:pt x="964862" y="3227586"/>
                  <a:pt x="1143941" y="3230088"/>
                </a:cubicBezTo>
                <a:cubicBezTo>
                  <a:pt x="1323462" y="3227586"/>
                  <a:pt x="1495031" y="3160703"/>
                  <a:pt x="1658649" y="3029439"/>
                </a:cubicBezTo>
                <a:cubicBezTo>
                  <a:pt x="1822266" y="2898175"/>
                  <a:pt x="1974080" y="2717548"/>
                  <a:pt x="2114094" y="2487558"/>
                </a:cubicBezTo>
                <a:cubicBezTo>
                  <a:pt x="2254106" y="2257567"/>
                  <a:pt x="2378467" y="1993230"/>
                  <a:pt x="2487176" y="1694545"/>
                </a:cubicBezTo>
                <a:cubicBezTo>
                  <a:pt x="2595417" y="1398630"/>
                  <a:pt x="2663350" y="1135945"/>
                  <a:pt x="2690974" y="906491"/>
                </a:cubicBezTo>
                <a:cubicBezTo>
                  <a:pt x="2718598" y="677036"/>
                  <a:pt x="2698572" y="496466"/>
                  <a:pt x="2630897" y="364780"/>
                </a:cubicBezTo>
                <a:cubicBezTo>
                  <a:pt x="2563221" y="233094"/>
                  <a:pt x="2440556" y="165947"/>
                  <a:pt x="2262900" y="163338"/>
                </a:cubicBezTo>
                <a:close/>
                <a:moveTo>
                  <a:pt x="2322496" y="0"/>
                </a:moveTo>
                <a:cubicBezTo>
                  <a:pt x="2601947" y="232"/>
                  <a:pt x="2835708" y="63923"/>
                  <a:pt x="3023781" y="191071"/>
                </a:cubicBezTo>
                <a:cubicBezTo>
                  <a:pt x="3211854" y="318219"/>
                  <a:pt x="3331343" y="507431"/>
                  <a:pt x="3382248" y="758708"/>
                </a:cubicBezTo>
                <a:cubicBezTo>
                  <a:pt x="3433152" y="1009983"/>
                  <a:pt x="3392577" y="1321929"/>
                  <a:pt x="3260522" y="1694545"/>
                </a:cubicBezTo>
                <a:cubicBezTo>
                  <a:pt x="3139990" y="2018208"/>
                  <a:pt x="2983336" y="2296330"/>
                  <a:pt x="2790562" y="2528913"/>
                </a:cubicBezTo>
                <a:cubicBezTo>
                  <a:pt x="2597788" y="2761496"/>
                  <a:pt x="2383879" y="2947559"/>
                  <a:pt x="2148835" y="3087102"/>
                </a:cubicBezTo>
                <a:cubicBezTo>
                  <a:pt x="1913792" y="3226647"/>
                  <a:pt x="1672600" y="3318692"/>
                  <a:pt x="1425260" y="3363238"/>
                </a:cubicBezTo>
                <a:cubicBezTo>
                  <a:pt x="1333267" y="3587748"/>
                  <a:pt x="1321208" y="3763436"/>
                  <a:pt x="1389081" y="3890301"/>
                </a:cubicBezTo>
                <a:cubicBezTo>
                  <a:pt x="1456955" y="4017166"/>
                  <a:pt x="1590965" y="4081723"/>
                  <a:pt x="1791111" y="4083970"/>
                </a:cubicBezTo>
                <a:cubicBezTo>
                  <a:pt x="1853470" y="4084420"/>
                  <a:pt x="1913776" y="4079205"/>
                  <a:pt x="1972029" y="4068326"/>
                </a:cubicBezTo>
                <a:cubicBezTo>
                  <a:pt x="2030283" y="4057446"/>
                  <a:pt x="2094608" y="4038206"/>
                  <a:pt x="2165005" y="4010602"/>
                </a:cubicBezTo>
                <a:cubicBezTo>
                  <a:pt x="2168426" y="4049398"/>
                  <a:pt x="2171847" y="4088193"/>
                  <a:pt x="2175267" y="4126989"/>
                </a:cubicBezTo>
                <a:cubicBezTo>
                  <a:pt x="2074884" y="4179326"/>
                  <a:pt x="1961942" y="4220910"/>
                  <a:pt x="1836442" y="4251739"/>
                </a:cubicBezTo>
                <a:cubicBezTo>
                  <a:pt x="1710943" y="4282568"/>
                  <a:pt x="1587627" y="4298341"/>
                  <a:pt x="1466494" y="4299058"/>
                </a:cubicBezTo>
                <a:cubicBezTo>
                  <a:pt x="1120682" y="4293692"/>
                  <a:pt x="888843" y="4204258"/>
                  <a:pt x="770977" y="4030758"/>
                </a:cubicBezTo>
                <a:cubicBezTo>
                  <a:pt x="653112" y="3857257"/>
                  <a:pt x="639121" y="3631887"/>
                  <a:pt x="729005" y="3354648"/>
                </a:cubicBezTo>
                <a:cubicBezTo>
                  <a:pt x="523105" y="3305803"/>
                  <a:pt x="356281" y="3211299"/>
                  <a:pt x="228533" y="3071138"/>
                </a:cubicBezTo>
                <a:cubicBezTo>
                  <a:pt x="100785" y="2930977"/>
                  <a:pt x="26283" y="2745975"/>
                  <a:pt x="5027" y="2516134"/>
                </a:cubicBezTo>
                <a:cubicBezTo>
                  <a:pt x="-5601" y="2401213"/>
                  <a:pt x="625" y="2275287"/>
                  <a:pt x="23704" y="2138356"/>
                </a:cubicBezTo>
                <a:cubicBezTo>
                  <a:pt x="46784" y="2001425"/>
                  <a:pt x="86717" y="1853488"/>
                  <a:pt x="143504" y="1694545"/>
                </a:cubicBezTo>
                <a:cubicBezTo>
                  <a:pt x="283001" y="1323287"/>
                  <a:pt x="470536" y="1011980"/>
                  <a:pt x="706110" y="760624"/>
                </a:cubicBezTo>
                <a:cubicBezTo>
                  <a:pt x="941684" y="509269"/>
                  <a:pt x="1200396" y="319737"/>
                  <a:pt x="1482244" y="192029"/>
                </a:cubicBezTo>
                <a:cubicBezTo>
                  <a:pt x="1764093" y="64322"/>
                  <a:pt x="2044177" y="313"/>
                  <a:pt x="232249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34400" i="1" dirty="0">
              <a:latin typeface="方正大标宋简体" panose="03000509000000000000" pitchFamily="65" charset="-122"/>
              <a:ea typeface="方正大标宋简体" panose="03000509000000000000" pitchFamily="65" charset="-122"/>
            </a:endParaRPr>
          </a:p>
        </p:txBody>
      </p:sp>
      <p:sp>
        <p:nvSpPr>
          <p:cNvPr id="881" name="PA-文本框 880"/>
          <p:cNvSpPr txBox="1"/>
          <p:nvPr>
            <p:custDataLst>
              <p:tags r:id="rId2"/>
            </p:custDataLst>
          </p:nvPr>
        </p:nvSpPr>
        <p:spPr>
          <a:xfrm>
            <a:off x="5549929" y="2795932"/>
            <a:ext cx="1899563" cy="1751717"/>
          </a:xfrm>
          <a:custGeom>
            <a:avLst/>
            <a:gdLst/>
            <a:ahLst/>
            <a:cxnLst/>
            <a:rect l="l" t="t" r="r" b="b"/>
            <a:pathLst>
              <a:path w="2579925" h="2379125">
                <a:moveTo>
                  <a:pt x="729992" y="1177217"/>
                </a:moveTo>
                <a:cubicBezTo>
                  <a:pt x="652949" y="1246055"/>
                  <a:pt x="593925" y="1316423"/>
                  <a:pt x="552921" y="1388321"/>
                </a:cubicBezTo>
                <a:cubicBezTo>
                  <a:pt x="511915" y="1460218"/>
                  <a:pt x="485313" y="1533646"/>
                  <a:pt x="473114" y="1608603"/>
                </a:cubicBezTo>
                <a:cubicBezTo>
                  <a:pt x="449018" y="1766548"/>
                  <a:pt x="478212" y="1891222"/>
                  <a:pt x="560697" y="1982623"/>
                </a:cubicBezTo>
                <a:cubicBezTo>
                  <a:pt x="643182" y="2074025"/>
                  <a:pt x="763642" y="2120682"/>
                  <a:pt x="922077" y="2122594"/>
                </a:cubicBezTo>
                <a:cubicBezTo>
                  <a:pt x="997275" y="2122594"/>
                  <a:pt x="1067798" y="2113416"/>
                  <a:pt x="1133648" y="2095059"/>
                </a:cubicBezTo>
                <a:cubicBezTo>
                  <a:pt x="1199497" y="2076702"/>
                  <a:pt x="1262666" y="2049167"/>
                  <a:pt x="1323154" y="2012453"/>
                </a:cubicBezTo>
                <a:cubicBezTo>
                  <a:pt x="1267919" y="1941639"/>
                  <a:pt x="1215560" y="1871399"/>
                  <a:pt x="1166078" y="1801732"/>
                </a:cubicBezTo>
                <a:cubicBezTo>
                  <a:pt x="1116596" y="1732065"/>
                  <a:pt x="1069158" y="1665649"/>
                  <a:pt x="1023762" y="1602484"/>
                </a:cubicBezTo>
                <a:cubicBezTo>
                  <a:pt x="954763" y="1504262"/>
                  <a:pt x="896978" y="1421529"/>
                  <a:pt x="850409" y="1354284"/>
                </a:cubicBezTo>
                <a:cubicBezTo>
                  <a:pt x="803840" y="1287039"/>
                  <a:pt x="763701" y="1228017"/>
                  <a:pt x="729992" y="1177217"/>
                </a:cubicBezTo>
                <a:close/>
                <a:moveTo>
                  <a:pt x="1255707" y="131133"/>
                </a:moveTo>
                <a:cubicBezTo>
                  <a:pt x="1173779" y="132408"/>
                  <a:pt x="1103744" y="158165"/>
                  <a:pt x="1045602" y="208403"/>
                </a:cubicBezTo>
                <a:cubicBezTo>
                  <a:pt x="987459" y="258640"/>
                  <a:pt x="950554" y="325708"/>
                  <a:pt x="934886" y="409605"/>
                </a:cubicBezTo>
                <a:cubicBezTo>
                  <a:pt x="924635" y="463348"/>
                  <a:pt x="924670" y="518047"/>
                  <a:pt x="934989" y="573702"/>
                </a:cubicBezTo>
                <a:cubicBezTo>
                  <a:pt x="945309" y="629357"/>
                  <a:pt x="970971" y="694001"/>
                  <a:pt x="1011976" y="767634"/>
                </a:cubicBezTo>
                <a:cubicBezTo>
                  <a:pt x="1029338" y="794606"/>
                  <a:pt x="1047475" y="821740"/>
                  <a:pt x="1066389" y="849035"/>
                </a:cubicBezTo>
                <a:cubicBezTo>
                  <a:pt x="1085303" y="876330"/>
                  <a:pt x="1107625" y="907201"/>
                  <a:pt x="1133354" y="941647"/>
                </a:cubicBezTo>
                <a:cubicBezTo>
                  <a:pt x="1224796" y="861135"/>
                  <a:pt x="1298898" y="778633"/>
                  <a:pt x="1355658" y="694141"/>
                </a:cubicBezTo>
                <a:cubicBezTo>
                  <a:pt x="1412417" y="609649"/>
                  <a:pt x="1449004" y="520924"/>
                  <a:pt x="1465416" y="427966"/>
                </a:cubicBezTo>
                <a:cubicBezTo>
                  <a:pt x="1481331" y="331254"/>
                  <a:pt x="1470989" y="257684"/>
                  <a:pt x="1434393" y="207255"/>
                </a:cubicBezTo>
                <a:cubicBezTo>
                  <a:pt x="1397796" y="156826"/>
                  <a:pt x="1338234" y="131452"/>
                  <a:pt x="1255707" y="131133"/>
                </a:cubicBezTo>
                <a:close/>
                <a:moveTo>
                  <a:pt x="1281318" y="0"/>
                </a:moveTo>
                <a:cubicBezTo>
                  <a:pt x="1479427" y="1958"/>
                  <a:pt x="1624031" y="43067"/>
                  <a:pt x="1715128" y="123328"/>
                </a:cubicBezTo>
                <a:cubicBezTo>
                  <a:pt x="1806225" y="203589"/>
                  <a:pt x="1840669" y="311255"/>
                  <a:pt x="1818459" y="446326"/>
                </a:cubicBezTo>
                <a:cubicBezTo>
                  <a:pt x="1798223" y="564467"/>
                  <a:pt x="1734958" y="667854"/>
                  <a:pt x="1628666" y="756487"/>
                </a:cubicBezTo>
                <a:cubicBezTo>
                  <a:pt x="1522374" y="845121"/>
                  <a:pt x="1372178" y="926214"/>
                  <a:pt x="1178080" y="999768"/>
                </a:cubicBezTo>
                <a:cubicBezTo>
                  <a:pt x="1205455" y="1035971"/>
                  <a:pt x="1238134" y="1077529"/>
                  <a:pt x="1276117" y="1124441"/>
                </a:cubicBezTo>
                <a:cubicBezTo>
                  <a:pt x="1314100" y="1171353"/>
                  <a:pt x="1358049" y="1226679"/>
                  <a:pt x="1407964" y="1290418"/>
                </a:cubicBezTo>
                <a:cubicBezTo>
                  <a:pt x="1469517" y="1367988"/>
                  <a:pt x="1525947" y="1439248"/>
                  <a:pt x="1577255" y="1504198"/>
                </a:cubicBezTo>
                <a:cubicBezTo>
                  <a:pt x="1628564" y="1569148"/>
                  <a:pt x="1677934" y="1630465"/>
                  <a:pt x="1725366" y="1688149"/>
                </a:cubicBezTo>
                <a:cubicBezTo>
                  <a:pt x="1804340" y="1581577"/>
                  <a:pt x="1872237" y="1470417"/>
                  <a:pt x="1929059" y="1354666"/>
                </a:cubicBezTo>
                <a:cubicBezTo>
                  <a:pt x="1985881" y="1238916"/>
                  <a:pt x="2034159" y="1115518"/>
                  <a:pt x="2073894" y="984470"/>
                </a:cubicBezTo>
                <a:cubicBezTo>
                  <a:pt x="1977530" y="971211"/>
                  <a:pt x="1881166" y="957951"/>
                  <a:pt x="1784802" y="944692"/>
                </a:cubicBezTo>
                <a:cubicBezTo>
                  <a:pt x="1789655" y="916274"/>
                  <a:pt x="1794509" y="887855"/>
                  <a:pt x="1799363" y="859437"/>
                </a:cubicBezTo>
                <a:cubicBezTo>
                  <a:pt x="2059550" y="859437"/>
                  <a:pt x="2319738" y="859437"/>
                  <a:pt x="2579925" y="859437"/>
                </a:cubicBezTo>
                <a:cubicBezTo>
                  <a:pt x="2575072" y="887855"/>
                  <a:pt x="2570218" y="916274"/>
                  <a:pt x="2565364" y="944692"/>
                </a:cubicBezTo>
                <a:cubicBezTo>
                  <a:pt x="2475541" y="956927"/>
                  <a:pt x="2385718" y="969161"/>
                  <a:pt x="2295895" y="981395"/>
                </a:cubicBezTo>
                <a:cubicBezTo>
                  <a:pt x="2225188" y="1138191"/>
                  <a:pt x="2151639" y="1275100"/>
                  <a:pt x="2075247" y="1392123"/>
                </a:cubicBezTo>
                <a:cubicBezTo>
                  <a:pt x="1998855" y="1509147"/>
                  <a:pt x="1900013" y="1629229"/>
                  <a:pt x="1778721" y="1752371"/>
                </a:cubicBezTo>
                <a:cubicBezTo>
                  <a:pt x="1838028" y="1823311"/>
                  <a:pt x="1899735" y="1896355"/>
                  <a:pt x="1963843" y="1971502"/>
                </a:cubicBezTo>
                <a:cubicBezTo>
                  <a:pt x="2027951" y="2046649"/>
                  <a:pt x="2099123" y="2129636"/>
                  <a:pt x="2177358" y="2220463"/>
                </a:cubicBezTo>
                <a:cubicBezTo>
                  <a:pt x="2224462" y="2226573"/>
                  <a:pt x="2271565" y="2232682"/>
                  <a:pt x="2318669" y="2238792"/>
                </a:cubicBezTo>
                <a:cubicBezTo>
                  <a:pt x="2312557" y="2268264"/>
                  <a:pt x="2306445" y="2297736"/>
                  <a:pt x="2300333" y="2327209"/>
                </a:cubicBezTo>
                <a:cubicBezTo>
                  <a:pt x="2224079" y="2343814"/>
                  <a:pt x="2160888" y="2355648"/>
                  <a:pt x="2110759" y="2362710"/>
                </a:cubicBezTo>
                <a:cubicBezTo>
                  <a:pt x="2060630" y="2369772"/>
                  <a:pt x="2010920" y="2373208"/>
                  <a:pt x="1961628" y="2373017"/>
                </a:cubicBezTo>
                <a:cubicBezTo>
                  <a:pt x="1862805" y="2374035"/>
                  <a:pt x="1775436" y="2362074"/>
                  <a:pt x="1699522" y="2337134"/>
                </a:cubicBezTo>
                <a:cubicBezTo>
                  <a:pt x="1623607" y="2312193"/>
                  <a:pt x="1554571" y="2268166"/>
                  <a:pt x="1492415" y="2205052"/>
                </a:cubicBezTo>
                <a:cubicBezTo>
                  <a:pt x="1452118" y="2162307"/>
                  <a:pt x="1413432" y="2119524"/>
                  <a:pt x="1376357" y="2076702"/>
                </a:cubicBezTo>
                <a:cubicBezTo>
                  <a:pt x="1288434" y="2160153"/>
                  <a:pt x="1182974" y="2230799"/>
                  <a:pt x="1059979" y="2288642"/>
                </a:cubicBezTo>
                <a:cubicBezTo>
                  <a:pt x="936985" y="2346485"/>
                  <a:pt x="798204" y="2376646"/>
                  <a:pt x="643638" y="2379125"/>
                </a:cubicBezTo>
                <a:cubicBezTo>
                  <a:pt x="401516" y="2374045"/>
                  <a:pt x="228175" y="2313188"/>
                  <a:pt x="123616" y="2196554"/>
                </a:cubicBezTo>
                <a:cubicBezTo>
                  <a:pt x="19056" y="2079920"/>
                  <a:pt x="-19172" y="1937987"/>
                  <a:pt x="8930" y="1770755"/>
                </a:cubicBezTo>
                <a:cubicBezTo>
                  <a:pt x="30029" y="1637795"/>
                  <a:pt x="94722" y="1517456"/>
                  <a:pt x="203011" y="1409737"/>
                </a:cubicBezTo>
                <a:cubicBezTo>
                  <a:pt x="311300" y="1302018"/>
                  <a:pt x="472974" y="1206155"/>
                  <a:pt x="688034" y="1122146"/>
                </a:cubicBezTo>
                <a:cubicBezTo>
                  <a:pt x="676019" y="1104809"/>
                  <a:pt x="664004" y="1087472"/>
                  <a:pt x="651990" y="1070136"/>
                </a:cubicBezTo>
                <a:cubicBezTo>
                  <a:pt x="589261" y="973159"/>
                  <a:pt x="548492" y="881477"/>
                  <a:pt x="529684" y="795091"/>
                </a:cubicBezTo>
                <a:cubicBezTo>
                  <a:pt x="510876" y="708704"/>
                  <a:pt x="509192" y="623050"/>
                  <a:pt x="524632" y="538129"/>
                </a:cubicBezTo>
                <a:cubicBezTo>
                  <a:pt x="556154" y="371118"/>
                  <a:pt x="639922" y="240118"/>
                  <a:pt x="775936" y="145131"/>
                </a:cubicBezTo>
                <a:cubicBezTo>
                  <a:pt x="911950" y="50144"/>
                  <a:pt x="1080411" y="1767"/>
                  <a:pt x="1281318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80000">
                <a:schemeClr val="tx2">
                  <a:lumMod val="40000"/>
                  <a:lumOff val="60000"/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34400" i="1" dirty="0">
              <a:latin typeface="方正大标宋简体" panose="03000509000000000000" pitchFamily="65" charset="-122"/>
              <a:ea typeface="方正大标宋简体" panose="03000509000000000000" pitchFamily="65" charset="-122"/>
            </a:endParaRPr>
          </a:p>
        </p:txBody>
      </p:sp>
      <p:sp>
        <p:nvSpPr>
          <p:cNvPr id="882" name="PA-文本框 881"/>
          <p:cNvSpPr txBox="1"/>
          <p:nvPr>
            <p:custDataLst>
              <p:tags r:id="rId3"/>
            </p:custDataLst>
          </p:nvPr>
        </p:nvSpPr>
        <p:spPr>
          <a:xfrm>
            <a:off x="6499711" y="1470967"/>
            <a:ext cx="3228489" cy="4299058"/>
          </a:xfrm>
          <a:custGeom>
            <a:avLst/>
            <a:gdLst/>
            <a:ahLst/>
            <a:cxnLst/>
            <a:rect l="l" t="t" r="r" b="b"/>
            <a:pathLst>
              <a:path w="3228489" h="4299058">
                <a:moveTo>
                  <a:pt x="2414769" y="779693"/>
                </a:moveTo>
                <a:cubicBezTo>
                  <a:pt x="2062991" y="1433258"/>
                  <a:pt x="1711214" y="2086824"/>
                  <a:pt x="1359437" y="2740390"/>
                </a:cubicBezTo>
                <a:cubicBezTo>
                  <a:pt x="1660348" y="2740390"/>
                  <a:pt x="1961260" y="2740390"/>
                  <a:pt x="2262171" y="2740390"/>
                </a:cubicBezTo>
                <a:cubicBezTo>
                  <a:pt x="2313037" y="2086824"/>
                  <a:pt x="2363903" y="1433258"/>
                  <a:pt x="2414769" y="779693"/>
                </a:cubicBezTo>
                <a:close/>
                <a:moveTo>
                  <a:pt x="2701545" y="0"/>
                </a:moveTo>
                <a:cubicBezTo>
                  <a:pt x="2851281" y="0"/>
                  <a:pt x="3001017" y="0"/>
                  <a:pt x="3150753" y="0"/>
                </a:cubicBezTo>
                <a:cubicBezTo>
                  <a:pt x="3066964" y="1350321"/>
                  <a:pt x="2983175" y="2700641"/>
                  <a:pt x="2899387" y="4050962"/>
                </a:cubicBezTo>
                <a:cubicBezTo>
                  <a:pt x="3009087" y="4068191"/>
                  <a:pt x="3118788" y="4085420"/>
                  <a:pt x="3228489" y="4102649"/>
                </a:cubicBezTo>
                <a:cubicBezTo>
                  <a:pt x="3207673" y="4168118"/>
                  <a:pt x="3186857" y="4233588"/>
                  <a:pt x="3166040" y="4299058"/>
                </a:cubicBezTo>
                <a:cubicBezTo>
                  <a:pt x="2675082" y="4299058"/>
                  <a:pt x="2184124" y="4299058"/>
                  <a:pt x="1693166" y="4299058"/>
                </a:cubicBezTo>
                <a:cubicBezTo>
                  <a:pt x="1713759" y="4234292"/>
                  <a:pt x="1734351" y="4169526"/>
                  <a:pt x="1754943" y="4104760"/>
                </a:cubicBezTo>
                <a:cubicBezTo>
                  <a:pt x="1889151" y="4085674"/>
                  <a:pt x="2023358" y="4066589"/>
                  <a:pt x="2157566" y="4047503"/>
                </a:cubicBezTo>
                <a:cubicBezTo>
                  <a:pt x="2187082" y="3678445"/>
                  <a:pt x="2216597" y="3309387"/>
                  <a:pt x="2246113" y="2940329"/>
                </a:cubicBezTo>
                <a:cubicBezTo>
                  <a:pt x="1914967" y="2940329"/>
                  <a:pt x="1583820" y="2940329"/>
                  <a:pt x="1252673" y="2940329"/>
                </a:cubicBezTo>
                <a:cubicBezTo>
                  <a:pt x="1057969" y="3303651"/>
                  <a:pt x="863264" y="3666972"/>
                  <a:pt x="668559" y="4030293"/>
                </a:cubicBezTo>
                <a:cubicBezTo>
                  <a:pt x="796005" y="4055115"/>
                  <a:pt x="923451" y="4079937"/>
                  <a:pt x="1050897" y="4104760"/>
                </a:cubicBezTo>
                <a:cubicBezTo>
                  <a:pt x="1030304" y="4169526"/>
                  <a:pt x="1009712" y="4234292"/>
                  <a:pt x="989120" y="4299058"/>
                </a:cubicBezTo>
                <a:lnTo>
                  <a:pt x="0" y="4299058"/>
                </a:lnTo>
                <a:cubicBezTo>
                  <a:pt x="20592" y="4234292"/>
                  <a:pt x="41184" y="4169526"/>
                  <a:pt x="61776" y="4104760"/>
                </a:cubicBezTo>
                <a:cubicBezTo>
                  <a:pt x="188561" y="4081850"/>
                  <a:pt x="315346" y="4058940"/>
                  <a:pt x="442131" y="4036030"/>
                </a:cubicBezTo>
                <a:cubicBezTo>
                  <a:pt x="1195269" y="2690687"/>
                  <a:pt x="1948407" y="1345344"/>
                  <a:pt x="2701545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34400" i="1" dirty="0">
              <a:latin typeface="方正大标宋简体" panose="03000509000000000000" pitchFamily="65" charset="-122"/>
              <a:ea typeface="方正大标宋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徽标&#10;&#10;AI 生成的内容可能不正确。">
            <a:extLst>
              <a:ext uri="{FF2B5EF4-FFF2-40B4-BE49-F238E27FC236}">
                <a16:creationId xmlns:a16="http://schemas.microsoft.com/office/drawing/2014/main" id="{3C5F2CB9-33DC-748A-1550-BD0264F030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282" y="-1682595"/>
            <a:ext cx="5474219" cy="547117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155572" y="2331626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现实困境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155572" y="2701023"/>
            <a:ext cx="2544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>
                    <a:lumMod val="75000"/>
                  </a:schemeClr>
                </a:solidFill>
              </a:rPr>
              <a:t>Background of the project</a:t>
            </a:r>
            <a:endParaRPr lang="zh-CN" altLang="en-US" sz="14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83117" y="2331626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研究视角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283117" y="2701023"/>
            <a:ext cx="1713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>
                    <a:lumMod val="75000"/>
                  </a:schemeClr>
                </a:solidFill>
              </a:rPr>
              <a:t>Project Progress</a:t>
            </a:r>
            <a:endParaRPr lang="zh-CN" altLang="en-US" sz="14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55572" y="399179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数据工程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155572" y="4361188"/>
            <a:ext cx="2411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>
                    <a:lumMod val="75000"/>
                  </a:schemeClr>
                </a:solidFill>
              </a:rPr>
              <a:t>Conclusion and Analysis</a:t>
            </a:r>
            <a:endParaRPr lang="zh-CN" altLang="en-US" sz="14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83117" y="399179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价值呈现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283117" y="4361188"/>
            <a:ext cx="2361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>
                    <a:lumMod val="75000"/>
                  </a:schemeClr>
                </a:solidFill>
              </a:rPr>
              <a:t>Analysis of the Problem</a:t>
            </a:r>
            <a:endParaRPr lang="zh-CN" altLang="en-US" sz="14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9861615" y="6583649"/>
            <a:ext cx="18020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Wuhan University</a:t>
            </a:r>
            <a:endParaRPr lang="zh-CN" altLang="en-US" sz="1000" spc="300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3" name="椭圆 2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-218304" y="756599"/>
            <a:ext cx="5018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spc="5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Contents</a:t>
            </a:r>
            <a:endParaRPr lang="zh-CN" altLang="en-US" sz="8000" b="1" spc="50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85844" y="1052991"/>
            <a:ext cx="2492990" cy="7017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4400" b="1" spc="100" dirty="0">
                <a:solidFill>
                  <a:schemeClr val="tx2"/>
                </a:solidFill>
                <a:latin typeface="+mn-ea"/>
                <a:ea typeface="+mj-ea"/>
              </a:rPr>
              <a:t>结构大纲</a:t>
            </a:r>
          </a:p>
        </p:txBody>
      </p:sp>
      <p:sp>
        <p:nvSpPr>
          <p:cNvPr id="2" name="矩形 1"/>
          <p:cNvSpPr/>
          <p:nvPr/>
        </p:nvSpPr>
        <p:spPr>
          <a:xfrm>
            <a:off x="679450" y="1902127"/>
            <a:ext cx="1080000" cy="980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5572313" y="1760877"/>
            <a:ext cx="646120" cy="64612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壹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5939631" y="1831122"/>
            <a:ext cx="678852" cy="883678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椭圆 97"/>
          <p:cNvSpPr/>
          <p:nvPr/>
        </p:nvSpPr>
        <p:spPr>
          <a:xfrm>
            <a:off x="5572313" y="3398647"/>
            <a:ext cx="646120" cy="64612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叁</a:t>
            </a:r>
          </a:p>
        </p:txBody>
      </p:sp>
      <p:cxnSp>
        <p:nvCxnSpPr>
          <p:cNvPr id="99" name="直接连接符 98"/>
          <p:cNvCxnSpPr/>
          <p:nvPr/>
        </p:nvCxnSpPr>
        <p:spPr>
          <a:xfrm flipH="1">
            <a:off x="5939631" y="3468892"/>
            <a:ext cx="678852" cy="883678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椭圆 101"/>
          <p:cNvSpPr/>
          <p:nvPr/>
        </p:nvSpPr>
        <p:spPr>
          <a:xfrm>
            <a:off x="8658265" y="1760877"/>
            <a:ext cx="646120" cy="64612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贰</a:t>
            </a:r>
          </a:p>
        </p:txBody>
      </p:sp>
      <p:cxnSp>
        <p:nvCxnSpPr>
          <p:cNvPr id="103" name="直接连接符 102"/>
          <p:cNvCxnSpPr/>
          <p:nvPr/>
        </p:nvCxnSpPr>
        <p:spPr>
          <a:xfrm flipH="1">
            <a:off x="9025583" y="1831122"/>
            <a:ext cx="678852" cy="883678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8658265" y="3398647"/>
            <a:ext cx="646120" cy="64612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肆</a:t>
            </a:r>
          </a:p>
        </p:txBody>
      </p:sp>
      <p:cxnSp>
        <p:nvCxnSpPr>
          <p:cNvPr id="105" name="直接连接符 104"/>
          <p:cNvCxnSpPr/>
          <p:nvPr/>
        </p:nvCxnSpPr>
        <p:spPr>
          <a:xfrm flipH="1">
            <a:off x="9025583" y="3468892"/>
            <a:ext cx="678852" cy="883678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图片 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96772"/>
            <a:ext cx="5170938" cy="445993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宗教场所, 喇嘛庙, 建筑物, 庙宇&#10;&#10;自动生成的说明"/>
          <p:cNvPicPr>
            <a:picLocks noChangeAspect="1"/>
          </p:cNvPicPr>
          <p:nvPr/>
        </p:nvPicPr>
        <p:blipFill>
          <a:blip r:embed="rId3" cstate="screen">
            <a:alphaModFix amt="55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632882"/>
            <a:ext cx="4895850" cy="4225118"/>
          </a:xfrm>
          <a:prstGeom prst="rect">
            <a:avLst/>
          </a:prstGeom>
        </p:spPr>
      </p:pic>
      <p:pic>
        <p:nvPicPr>
          <p:cNvPr id="3" name="图片 2" descr="图片包含 宗教场所, 喇嘛庙, 建筑物, 庙宇&#10;&#10;自动生成的说明"/>
          <p:cNvPicPr>
            <a:picLocks noChangeAspect="1"/>
          </p:cNvPicPr>
          <p:nvPr/>
        </p:nvPicPr>
        <p:blipFill>
          <a:blip r:embed="rId3" cstate="screen">
            <a:alphaModFix amt="55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296150" y="2632882"/>
            <a:ext cx="4895850" cy="4225118"/>
          </a:xfrm>
          <a:prstGeom prst="rect">
            <a:avLst/>
          </a:prstGeom>
        </p:spPr>
      </p:pic>
      <p:sp>
        <p:nvSpPr>
          <p:cNvPr id="10" name="箭头: V 形 9"/>
          <p:cNvSpPr/>
          <p:nvPr/>
        </p:nvSpPr>
        <p:spPr>
          <a:xfrm>
            <a:off x="10608523" y="2880385"/>
            <a:ext cx="304800" cy="353119"/>
          </a:xfrm>
          <a:prstGeom prst="chevron">
            <a:avLst>
              <a:gd name="adj" fmla="val 5625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箭头: V 形 10"/>
          <p:cNvSpPr/>
          <p:nvPr/>
        </p:nvSpPr>
        <p:spPr>
          <a:xfrm flipH="1">
            <a:off x="1278677" y="2880384"/>
            <a:ext cx="304800" cy="353119"/>
          </a:xfrm>
          <a:prstGeom prst="chevron">
            <a:avLst>
              <a:gd name="adj" fmla="val 5625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21812" y="2502947"/>
            <a:ext cx="81483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spc="3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感谢各位的聆听指导</a:t>
            </a:r>
          </a:p>
        </p:txBody>
      </p:sp>
      <p:sp>
        <p:nvSpPr>
          <p:cNvPr id="22" name="矩形 2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286110" y="4426126"/>
            <a:ext cx="591072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1600" spc="300" dirty="0">
                <a:solidFill>
                  <a:schemeClr val="accent1"/>
                </a:solidFill>
                <a:latin typeface="+mn-ea"/>
              </a:rPr>
              <a:t>汇报人：徐浩然 </a:t>
            </a:r>
            <a:r>
              <a:rPr lang="en-US" altLang="zh-CN" sz="1600" spc="300" dirty="0">
                <a:solidFill>
                  <a:schemeClr val="accent1"/>
                </a:solidFill>
                <a:latin typeface="+mn-ea"/>
              </a:rPr>
              <a:t>| </a:t>
            </a:r>
            <a:r>
              <a:rPr lang="zh-CN" altLang="en-US" sz="1600" spc="300" dirty="0">
                <a:solidFill>
                  <a:schemeClr val="accent1"/>
                </a:solidFill>
                <a:latin typeface="+mn-ea"/>
              </a:rPr>
              <a:t>指导老师：汪润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3396673" y="4426126"/>
            <a:ext cx="5689600" cy="319315"/>
            <a:chOff x="3233619" y="5648040"/>
            <a:chExt cx="5689600" cy="319315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233619" y="5648040"/>
              <a:ext cx="0" cy="319315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8923219" y="5648040"/>
              <a:ext cx="0" cy="319315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徽标&#10;&#10;AI 生成的内容可能不正确。">
            <a:extLst>
              <a:ext uri="{FF2B5EF4-FFF2-40B4-BE49-F238E27FC236}">
                <a16:creationId xmlns:a16="http://schemas.microsoft.com/office/drawing/2014/main" id="{398A0DB8-C124-A3D2-61FA-0B704E57B9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23" y="901756"/>
            <a:ext cx="1279954" cy="12792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935B0D4-685D-17F3-950D-3F6C95D9926E}"/>
              </a:ext>
            </a:extLst>
          </p:cNvPr>
          <p:cNvSpPr txBox="1"/>
          <p:nvPr/>
        </p:nvSpPr>
        <p:spPr>
          <a:xfrm>
            <a:off x="0" y="132315"/>
            <a:ext cx="5018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新闻安全分析开题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38ED5A-A351-0BB5-F282-F752C151B3BC}"/>
              </a:ext>
            </a:extLst>
          </p:cNvPr>
          <p:cNvGrpSpPr/>
          <p:nvPr/>
        </p:nvGrpSpPr>
        <p:grpSpPr>
          <a:xfrm>
            <a:off x="5569673" y="6126091"/>
            <a:ext cx="1076720" cy="108000"/>
            <a:chOff x="10467218" y="6126091"/>
            <a:chExt cx="1076720" cy="10800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0842F75-80C2-73C2-01C5-E88BEAE18B3F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52A547B-4568-D204-FE78-EFD6D72F93C1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EAAF6D6-6073-4AF3-C4F3-31AD32A74D1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9403544-AE29-A260-2438-C2FDB71B3150}"/>
                </a:ext>
              </a:extLst>
            </p:cNvPr>
            <p:cNvSpPr/>
            <p:nvPr/>
          </p:nvSpPr>
          <p:spPr>
            <a:xfrm>
              <a:off x="11425138" y="6126091"/>
              <a:ext cx="1188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680EE44-2BDD-0F9C-7DF1-3C48F7A02224}"/>
                </a:ext>
              </a:extLst>
            </p:cNvPr>
            <p:cNvSpPr/>
            <p:nvPr/>
          </p:nvSpPr>
          <p:spPr>
            <a:xfrm>
              <a:off x="11179527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291684" y="803025"/>
            <a:ext cx="1608633" cy="160863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>
                <a:latin typeface="+mj-ea"/>
                <a:ea typeface="+mj-ea"/>
              </a:rPr>
              <a:t>壹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10213" y="3016083"/>
            <a:ext cx="85715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600" dirty="0">
                <a:solidFill>
                  <a:schemeClr val="tx2">
                    <a:lumMod val="50000"/>
                  </a:schemeClr>
                </a:solidFill>
              </a:rPr>
              <a:t>现实困境</a:t>
            </a:r>
            <a:endParaRPr lang="en-US" altLang="zh-CN" sz="4800" b="1" spc="6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zh-CN" altLang="en-US" sz="4800" b="1" spc="600" dirty="0">
                <a:solidFill>
                  <a:schemeClr val="tx2">
                    <a:lumMod val="50000"/>
                  </a:schemeClr>
                </a:solidFill>
              </a:rPr>
              <a:t>学历通胀与</a:t>
            </a:r>
            <a:r>
              <a:rPr lang="en-US" altLang="zh-CN" sz="4800" b="1" spc="600" dirty="0">
                <a:solidFill>
                  <a:schemeClr val="tx2">
                    <a:lumMod val="50000"/>
                  </a:schemeClr>
                </a:solidFill>
              </a:rPr>
              <a:t>AI</a:t>
            </a:r>
            <a:r>
              <a:rPr lang="zh-CN" altLang="en-US" sz="4800" b="1" spc="600" dirty="0">
                <a:solidFill>
                  <a:schemeClr val="tx2">
                    <a:lumMod val="50000"/>
                  </a:schemeClr>
                </a:solidFill>
              </a:rPr>
              <a:t>冲击下的迷雾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569673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0BC33-14E0-B5D9-797F-6CAE4A8DD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9F3F62-E11A-8528-C76D-8631D249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学历通胀的残酷现实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4E7AE5C-9F8C-5B53-83F2-D31C1EC2D449}"/>
              </a:ext>
            </a:extLst>
          </p:cNvPr>
          <p:cNvSpPr txBox="1"/>
          <p:nvPr/>
        </p:nvSpPr>
        <p:spPr>
          <a:xfrm>
            <a:off x="8225415" y="1956772"/>
            <a:ext cx="3360797" cy="154108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左侧图表揭示了一个残酷的趋势：“高学历供给过剩”与“本科就业需求萎缩”形成的巨大剪刀差，直观地量化了“学历通胀”的严峻程度。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6CA61C-461A-855D-FB33-8B0C772E5E29}"/>
              </a:ext>
            </a:extLst>
          </p:cNvPr>
          <p:cNvSpPr txBox="1"/>
          <p:nvPr/>
        </p:nvSpPr>
        <p:spPr>
          <a:xfrm>
            <a:off x="8225415" y="1431749"/>
            <a:ext cx="3757035" cy="50089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spc="100" dirty="0">
                <a:solidFill>
                  <a:schemeClr val="accent1"/>
                </a:solidFill>
              </a:rPr>
              <a:t>供需失衡</a:t>
            </a:r>
            <a:r>
              <a:rPr lang="en-US" altLang="zh-CN" sz="2000" b="1" spc="100" dirty="0">
                <a:solidFill>
                  <a:schemeClr val="accent1"/>
                </a:solidFill>
              </a:rPr>
              <a:t>——</a:t>
            </a:r>
            <a:r>
              <a:rPr lang="zh-CN" altLang="en-US" sz="2000" b="1" spc="100" dirty="0">
                <a:solidFill>
                  <a:schemeClr val="accent1"/>
                </a:solidFill>
              </a:rPr>
              <a:t>学历贬值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3FD709B-05C8-CB7E-3866-E2196024CDB6}"/>
              </a:ext>
            </a:extLst>
          </p:cNvPr>
          <p:cNvSpPr txBox="1"/>
          <p:nvPr/>
        </p:nvSpPr>
        <p:spPr>
          <a:xfrm>
            <a:off x="8225415" y="4526547"/>
            <a:ext cx="3360797" cy="154108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数据的背后是微观个体的挣扎。随着高学历人才大量涌入就业市场，不仅拉高了入职门槛，更对本科学历产生了显著的“挤出效应”。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1FEC34F-36F8-93FB-E7AA-2BEA0A345E38}"/>
              </a:ext>
            </a:extLst>
          </p:cNvPr>
          <p:cNvSpPr txBox="1"/>
          <p:nvPr/>
        </p:nvSpPr>
        <p:spPr>
          <a:xfrm>
            <a:off x="8225415" y="3864836"/>
            <a:ext cx="3293485" cy="56133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spc="100" dirty="0">
                <a:solidFill>
                  <a:schemeClr val="accent1"/>
                </a:solidFill>
              </a:rPr>
              <a:t>从“选工作”到“抢饭碗”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849B2A8-0B88-0C3D-4558-B2B698DE9672}"/>
              </a:ext>
            </a:extLst>
          </p:cNvPr>
          <p:cNvCxnSpPr/>
          <p:nvPr/>
        </p:nvCxnSpPr>
        <p:spPr>
          <a:xfrm>
            <a:off x="8225415" y="3681346"/>
            <a:ext cx="3293485" cy="0"/>
          </a:xfrm>
          <a:prstGeom prst="line">
            <a:avLst/>
          </a:prstGeom>
          <a:ln>
            <a:solidFill>
              <a:schemeClr val="bg2">
                <a:lumMod val="50000"/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1658914F-E2F3-8024-99F7-DD6E400E0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644715"/>
            <a:ext cx="7268831" cy="4073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074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chemeClr val="tx2"/>
                </a:solidFill>
                <a:latin typeface="+mn-ea"/>
              </a:rPr>
              <a:t>AI</a:t>
            </a:r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技术的“降维打击”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010525" y="1031112"/>
            <a:ext cx="3575687" cy="1661587"/>
            <a:chOff x="8225415" y="1158112"/>
            <a:chExt cx="3360797" cy="1661587"/>
          </a:xfrm>
        </p:grpSpPr>
        <p:sp>
          <p:nvSpPr>
            <p:cNvPr id="18" name="文本框 17"/>
            <p:cNvSpPr txBox="1"/>
            <p:nvPr/>
          </p:nvSpPr>
          <p:spPr>
            <a:xfrm>
              <a:off x="8225415" y="1631778"/>
              <a:ext cx="3360797" cy="11879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925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bg2">
                      <a:lumMod val="50000"/>
                    </a:schemeClr>
                  </a:solidFill>
                </a:rPr>
                <a:t>“强人工智能（</a:t>
              </a:r>
              <a:r>
                <a:rPr lang="en-US" altLang="zh-CN" sz="1600" spc="100" dirty="0">
                  <a:solidFill>
                    <a:schemeClr val="bg2">
                      <a:lumMod val="50000"/>
                    </a:schemeClr>
                  </a:solidFill>
                </a:rPr>
                <a:t>Powerful AI</a:t>
              </a:r>
              <a:r>
                <a:rPr lang="zh-CN" altLang="en-US" sz="1600" spc="100" dirty="0">
                  <a:solidFill>
                    <a:schemeClr val="bg2">
                      <a:lumMod val="50000"/>
                    </a:schemeClr>
                  </a:solidFill>
                </a:rPr>
                <a:t>）”情境下，</a:t>
              </a:r>
              <a:r>
                <a:rPr lang="en-US" altLang="zh-CN" sz="1600" spc="100" dirty="0">
                  <a:solidFill>
                    <a:schemeClr val="bg2">
                      <a:lumMod val="50000"/>
                    </a:schemeClr>
                  </a:solidFill>
                </a:rPr>
                <a:t>AI</a:t>
              </a:r>
              <a:r>
                <a:rPr lang="zh-CN" altLang="en-US" sz="1600" spc="100" dirty="0">
                  <a:solidFill>
                    <a:schemeClr val="bg2">
                      <a:lumMod val="50000"/>
                    </a:schemeClr>
                  </a:solidFill>
                </a:rPr>
                <a:t>技术的落地将是不可逆的洪流，任何试图阻挡技术迭代的行业都将被边缘化。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225415" y="1158112"/>
              <a:ext cx="3293485" cy="561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spc="100" dirty="0">
                  <a:solidFill>
                    <a:schemeClr val="accent1"/>
                  </a:solidFill>
                </a:rPr>
                <a:t>不可逆的效率革命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010525" y="2825786"/>
            <a:ext cx="3575687" cy="1744043"/>
            <a:chOff x="8225415" y="2904263"/>
            <a:chExt cx="3360797" cy="1469759"/>
          </a:xfrm>
        </p:grpSpPr>
        <p:sp>
          <p:nvSpPr>
            <p:cNvPr id="25" name="文本框 24"/>
            <p:cNvSpPr txBox="1"/>
            <p:nvPr/>
          </p:nvSpPr>
          <p:spPr>
            <a:xfrm>
              <a:off x="8225415" y="3334400"/>
              <a:ext cx="3360797" cy="10396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92500" lnSpcReduction="200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bg2">
                      <a:lumMod val="50000"/>
                    </a:schemeClr>
                  </a:solidFill>
                </a:rPr>
                <a:t>深色区域代表了被技术直接替代的劳动力份额。随着</a:t>
              </a:r>
              <a:r>
                <a:rPr lang="en-US" altLang="zh-CN" sz="1600" spc="100" dirty="0">
                  <a:solidFill>
                    <a:schemeClr val="bg2">
                      <a:lumMod val="50000"/>
                    </a:schemeClr>
                  </a:solidFill>
                </a:rPr>
                <a:t>AI</a:t>
              </a:r>
              <a:r>
                <a:rPr lang="zh-CN" altLang="en-US" sz="1600" spc="100" dirty="0">
                  <a:solidFill>
                    <a:schemeClr val="bg2">
                      <a:lumMod val="50000"/>
                    </a:schemeClr>
                  </a:solidFill>
                </a:rPr>
                <a:t>模型能力的提升，原本属于初级代码撰写等岗位的“饭碗”正在被算法无情吞噬。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225415" y="2904263"/>
              <a:ext cx="3293485" cy="561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spc="100" dirty="0">
                  <a:solidFill>
                    <a:schemeClr val="accent1"/>
                  </a:solidFill>
                </a:rPr>
                <a:t>零轴之下的“替代阴影”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010525" y="4636378"/>
            <a:ext cx="3575687" cy="1661595"/>
            <a:chOff x="8225415" y="4650414"/>
            <a:chExt cx="3360797" cy="1469759"/>
          </a:xfrm>
        </p:grpSpPr>
        <p:sp>
          <p:nvSpPr>
            <p:cNvPr id="34" name="文本框 33"/>
            <p:cNvSpPr txBox="1"/>
            <p:nvPr/>
          </p:nvSpPr>
          <p:spPr>
            <a:xfrm>
              <a:off x="8225415" y="5124081"/>
              <a:ext cx="3360797" cy="9960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bg2">
                      <a:lumMod val="50000"/>
                    </a:schemeClr>
                  </a:solidFill>
                </a:rPr>
                <a:t>与工业革命替代蓝领不同，本次</a:t>
              </a:r>
              <a:r>
                <a:rPr lang="en-US" altLang="zh-CN" sz="1600" spc="100" dirty="0">
                  <a:solidFill>
                    <a:schemeClr val="bg2">
                      <a:lumMod val="50000"/>
                    </a:schemeClr>
                  </a:solidFill>
                </a:rPr>
                <a:t>AI</a:t>
              </a:r>
              <a:r>
                <a:rPr lang="zh-CN" altLang="en-US" sz="1600" spc="100" dirty="0">
                  <a:solidFill>
                    <a:schemeClr val="bg2">
                      <a:lumMod val="50000"/>
                    </a:schemeClr>
                  </a:solidFill>
                </a:rPr>
                <a:t>浪潮通过“降维打击”精准锁定了</a:t>
              </a:r>
              <a:r>
                <a:rPr lang="zh-CN" altLang="en-US" sz="1600" b="1" spc="100" dirty="0">
                  <a:solidFill>
                    <a:schemeClr val="bg2">
                      <a:lumMod val="50000"/>
                    </a:schemeClr>
                  </a:solidFill>
                </a:rPr>
                <a:t>知识型工作者</a:t>
              </a:r>
              <a:r>
                <a:rPr lang="zh-CN" altLang="en-US" sz="1600" spc="100" dirty="0">
                  <a:solidFill>
                    <a:schemeClr val="bg2">
                      <a:lumMod val="50000"/>
                    </a:schemeClr>
                  </a:solidFill>
                </a:rPr>
                <a:t>。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225415" y="4650414"/>
              <a:ext cx="3293485" cy="561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spc="100" dirty="0">
                  <a:solidFill>
                    <a:schemeClr val="accent1"/>
                  </a:solidFill>
                </a:rPr>
                <a:t>知识型岗位的“至暗时刻”</a:t>
              </a:r>
            </a:p>
          </p:txBody>
        </p:sp>
      </p:grpSp>
      <p:cxnSp>
        <p:nvCxnSpPr>
          <p:cNvPr id="9" name="直接连接符 8"/>
          <p:cNvCxnSpPr>
            <a:cxnSpLocks/>
          </p:cNvCxnSpPr>
          <p:nvPr/>
        </p:nvCxnSpPr>
        <p:spPr>
          <a:xfrm>
            <a:off x="8014829" y="2759242"/>
            <a:ext cx="3504071" cy="0"/>
          </a:xfrm>
          <a:prstGeom prst="line">
            <a:avLst/>
          </a:prstGeom>
          <a:ln>
            <a:solidFill>
              <a:schemeClr val="bg2">
                <a:lumMod val="50000"/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8014829" y="4636378"/>
            <a:ext cx="3504071" cy="0"/>
          </a:xfrm>
          <a:prstGeom prst="line">
            <a:avLst/>
          </a:prstGeom>
          <a:ln>
            <a:solidFill>
              <a:schemeClr val="bg2">
                <a:lumMod val="50000"/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8307F50D-D6EF-AB46-34CE-1054F1973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13" y="1481632"/>
            <a:ext cx="7282912" cy="4276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25226-93C3-147A-22F4-552F3F6D0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D886E51-560C-0ABE-6E32-9248A872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“张雪峰效应”的爆发</a:t>
            </a:r>
          </a:p>
        </p:txBody>
      </p:sp>
      <p:sp>
        <p:nvSpPr>
          <p:cNvPr id="25" name="işḻíďé">
            <a:extLst>
              <a:ext uri="{FF2B5EF4-FFF2-40B4-BE49-F238E27FC236}">
                <a16:creationId xmlns:a16="http://schemas.microsoft.com/office/drawing/2014/main" id="{CB6DBDE3-6AE2-3995-A07F-E5A417077099}"/>
              </a:ext>
            </a:extLst>
          </p:cNvPr>
          <p:cNvSpPr/>
          <p:nvPr/>
        </p:nvSpPr>
        <p:spPr>
          <a:xfrm>
            <a:off x="11071350" y="1342702"/>
            <a:ext cx="447550" cy="35369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6" name="iṧḻiḍè">
            <a:extLst>
              <a:ext uri="{FF2B5EF4-FFF2-40B4-BE49-F238E27FC236}">
                <a16:creationId xmlns:a16="http://schemas.microsoft.com/office/drawing/2014/main" id="{83B9691E-1CEA-38D8-1B33-B117683B4D09}"/>
              </a:ext>
            </a:extLst>
          </p:cNvPr>
          <p:cNvSpPr txBox="1"/>
          <p:nvPr/>
        </p:nvSpPr>
        <p:spPr>
          <a:xfrm>
            <a:off x="673100" y="4260526"/>
            <a:ext cx="3601941" cy="61912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wrap="square" lIns="91440" tIns="45720" rIns="91440" bIns="45720" anchor="ctr" anchorCtr="1">
            <a:normAutofit/>
          </a:bodyPr>
          <a:lstStyle/>
          <a:p>
            <a:pPr algn="ctr" defTabSz="914400">
              <a:defRPr/>
            </a:pPr>
            <a:r>
              <a:rPr lang="zh-CN" altLang="en-US" sz="2000" b="1" spc="100" dirty="0">
                <a:solidFill>
                  <a:schemeClr val="bg1"/>
                </a:solidFill>
              </a:rPr>
              <a:t>时代的“实用主义”</a:t>
            </a:r>
          </a:p>
        </p:txBody>
      </p:sp>
      <p:sp>
        <p:nvSpPr>
          <p:cNvPr id="28" name="î$lidê">
            <a:extLst>
              <a:ext uri="{FF2B5EF4-FFF2-40B4-BE49-F238E27FC236}">
                <a16:creationId xmlns:a16="http://schemas.microsoft.com/office/drawing/2014/main" id="{85DEC8F6-A656-FCC6-630D-E19AA187AFC4}"/>
              </a:ext>
            </a:extLst>
          </p:cNvPr>
          <p:cNvSpPr txBox="1"/>
          <p:nvPr/>
        </p:nvSpPr>
        <p:spPr>
          <a:xfrm>
            <a:off x="673100" y="5080936"/>
            <a:ext cx="10642600" cy="1353322"/>
          </a:xfrm>
          <a:prstGeom prst="rect">
            <a:avLst/>
          </a:prstGeom>
          <a:noFill/>
          <a:ln>
            <a:noFill/>
          </a:ln>
        </p:spPr>
        <p:txBody>
          <a:bodyPr wrap="square" lIns="0" tIns="46800" rIns="90000" bIns="46800" anchor="t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在经济下行与学历内卷的夹击下，张雪峰凭借“打破信息差”的犀利言论，成为了无数迷茫家庭的“升学教父”。他的直播切片在全网斩获百亿播放量，每一个“快跑”或“闭眼冲”的建议背后，都是</a:t>
            </a:r>
            <a:r>
              <a:rPr lang="zh-CN" altLang="en-US" sz="1600" b="1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公众对阶层滑落的深深恐惧。</a:t>
            </a:r>
            <a:endParaRPr lang="en-US" sz="1600" b="1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6A13F8-284C-D75C-3021-EFD4D3230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E1A9"/>
              </a:clrFrom>
              <a:clrTo>
                <a:srgbClr val="FFE1A9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28" y="1337697"/>
            <a:ext cx="4031284" cy="251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022A524-B639-7299-4025-29CB5179A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E1A9"/>
              </a:clrFrom>
              <a:clrTo>
                <a:srgbClr val="FFE1A9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712" y="1337697"/>
            <a:ext cx="3843158" cy="35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C0E7F78-9651-58F0-7963-9A520A564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E1A9"/>
              </a:clrFrom>
              <a:clrTo>
                <a:srgbClr val="FFE1A9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870" y="1321015"/>
            <a:ext cx="2594480" cy="355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0335AC2-EC8C-BC7F-04EA-36878ADE9BFA}"/>
              </a:ext>
            </a:extLst>
          </p:cNvPr>
          <p:cNvSpPr txBox="1"/>
          <p:nvPr/>
        </p:nvSpPr>
        <p:spPr>
          <a:xfrm>
            <a:off x="642913" y="3635658"/>
            <a:ext cx="4061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FF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快跑！！！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6585DF-E7FE-8AF1-297C-83E2F19E1FCA}"/>
              </a:ext>
            </a:extLst>
          </p:cNvPr>
          <p:cNvSpPr txBox="1"/>
          <p:nvPr/>
        </p:nvSpPr>
        <p:spPr>
          <a:xfrm>
            <a:off x="3841490" y="2793818"/>
            <a:ext cx="4061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FF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天坑！！！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5F3117-7173-D3BE-5C9E-3E6AF36F0072}"/>
              </a:ext>
            </a:extLst>
          </p:cNvPr>
          <p:cNvSpPr txBox="1"/>
          <p:nvPr/>
        </p:nvSpPr>
        <p:spPr>
          <a:xfrm>
            <a:off x="6994787" y="1766476"/>
            <a:ext cx="4061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FF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闭眼冲！！！</a:t>
            </a:r>
          </a:p>
        </p:txBody>
      </p:sp>
    </p:spTree>
    <p:extLst>
      <p:ext uri="{BB962C8B-B14F-4D97-AF65-F5344CB8AC3E}">
        <p14:creationId xmlns:p14="http://schemas.microsoft.com/office/powerpoint/2010/main" val="154755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舆论热度 </a:t>
            </a:r>
            <a:r>
              <a:rPr lang="en-US" altLang="zh-CN" sz="3200" b="1" dirty="0">
                <a:solidFill>
                  <a:schemeClr val="tx2"/>
                </a:solidFill>
                <a:latin typeface="+mn-ea"/>
              </a:rPr>
              <a:t>vs </a:t>
            </a:r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市场冷遇</a:t>
            </a:r>
          </a:p>
        </p:txBody>
      </p:sp>
      <p:sp>
        <p:nvSpPr>
          <p:cNvPr id="3" name="îṡḷïḋè"/>
          <p:cNvSpPr/>
          <p:nvPr/>
        </p:nvSpPr>
        <p:spPr bwMode="auto">
          <a:xfrm>
            <a:off x="3724601" y="2036771"/>
            <a:ext cx="1859555" cy="4082960"/>
          </a:xfrm>
          <a:custGeom>
            <a:avLst/>
            <a:gdLst>
              <a:gd name="T0" fmla="*/ 697 w 918"/>
              <a:gd name="T1" fmla="*/ 2015 h 2015"/>
              <a:gd name="T2" fmla="*/ 697 w 918"/>
              <a:gd name="T3" fmla="*/ 623 h 2015"/>
              <a:gd name="T4" fmla="*/ 918 w 918"/>
              <a:gd name="T5" fmla="*/ 623 h 2015"/>
              <a:gd name="T6" fmla="*/ 460 w 918"/>
              <a:gd name="T7" fmla="*/ 0 h 2015"/>
              <a:gd name="T8" fmla="*/ 0 w 918"/>
              <a:gd name="T9" fmla="*/ 623 h 2015"/>
              <a:gd name="T10" fmla="*/ 223 w 918"/>
              <a:gd name="T11" fmla="*/ 623 h 2015"/>
              <a:gd name="T12" fmla="*/ 223 w 918"/>
              <a:gd name="T13" fmla="*/ 800 h 2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8" h="2015">
                <a:moveTo>
                  <a:pt x="697" y="2015"/>
                </a:moveTo>
                <a:lnTo>
                  <a:pt x="697" y="623"/>
                </a:lnTo>
                <a:lnTo>
                  <a:pt x="918" y="623"/>
                </a:lnTo>
                <a:lnTo>
                  <a:pt x="460" y="0"/>
                </a:lnTo>
                <a:lnTo>
                  <a:pt x="0" y="623"/>
                </a:lnTo>
                <a:lnTo>
                  <a:pt x="223" y="623"/>
                </a:lnTo>
                <a:lnTo>
                  <a:pt x="223" y="800"/>
                </a:lnTo>
              </a:path>
            </a:pathLst>
          </a:custGeom>
          <a:noFill/>
          <a:ln w="20638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" name="íṣ1íḓè" title="MJ8JxobmQhO5YsZmEcy6DZVp0AZTfE39zvT5PAyas4bMl"/>
          <p:cNvGrpSpPr/>
          <p:nvPr/>
        </p:nvGrpSpPr>
        <p:grpSpPr>
          <a:xfrm>
            <a:off x="3681331" y="3621510"/>
            <a:ext cx="1013623" cy="1013617"/>
            <a:chOff x="2406923" y="2845390"/>
            <a:chExt cx="571222" cy="571221"/>
          </a:xfrm>
        </p:grpSpPr>
        <p:sp>
          <p:nvSpPr>
            <p:cNvPr id="5" name="ís1íḓê"/>
            <p:cNvSpPr/>
            <p:nvPr/>
          </p:nvSpPr>
          <p:spPr>
            <a:xfrm>
              <a:off x="2406923" y="2845390"/>
              <a:ext cx="571222" cy="57122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6" name="íṩlíḋè" title="ry6MHxwOH8WsTKLSa514qPVJnvhhWFnRDjZGIbRZNsFBp"/>
            <p:cNvSpPr/>
            <p:nvPr/>
          </p:nvSpPr>
          <p:spPr bwMode="auto">
            <a:xfrm>
              <a:off x="2557691" y="2978577"/>
              <a:ext cx="269684" cy="304842"/>
            </a:xfrm>
            <a:custGeom>
              <a:avLst/>
              <a:gdLst>
                <a:gd name="connsiteX0" fmla="*/ 120030 w 537629"/>
                <a:gd name="connsiteY0" fmla="*/ 9 h 607718"/>
                <a:gd name="connsiteX1" fmla="*/ 120277 w 537629"/>
                <a:gd name="connsiteY1" fmla="*/ 9 h 607718"/>
                <a:gd name="connsiteX2" fmla="*/ 144603 w 537629"/>
                <a:gd name="connsiteY2" fmla="*/ 9983 h 607718"/>
                <a:gd name="connsiteX3" fmla="*/ 232464 w 537629"/>
                <a:gd name="connsiteY3" fmla="*/ 96685 h 607718"/>
                <a:gd name="connsiteX4" fmla="*/ 232712 w 537629"/>
                <a:gd name="connsiteY4" fmla="*/ 145567 h 607718"/>
                <a:gd name="connsiteX5" fmla="*/ 208138 w 537629"/>
                <a:gd name="connsiteY5" fmla="*/ 155837 h 607718"/>
                <a:gd name="connsiteX6" fmla="*/ 183812 w 537629"/>
                <a:gd name="connsiteY6" fmla="*/ 145863 h 607718"/>
                <a:gd name="connsiteX7" fmla="*/ 155975 w 537629"/>
                <a:gd name="connsiteY7" fmla="*/ 118411 h 607718"/>
                <a:gd name="connsiteX8" fmla="*/ 155975 w 537629"/>
                <a:gd name="connsiteY8" fmla="*/ 573155 h 607718"/>
                <a:gd name="connsiteX9" fmla="*/ 121365 w 537629"/>
                <a:gd name="connsiteY9" fmla="*/ 607718 h 607718"/>
                <a:gd name="connsiteX10" fmla="*/ 86755 w 537629"/>
                <a:gd name="connsiteY10" fmla="*/ 573155 h 607718"/>
                <a:gd name="connsiteX11" fmla="*/ 86755 w 537629"/>
                <a:gd name="connsiteY11" fmla="*/ 117621 h 607718"/>
                <a:gd name="connsiteX12" fmla="*/ 59215 w 537629"/>
                <a:gd name="connsiteY12" fmla="*/ 145419 h 607718"/>
                <a:gd name="connsiteX13" fmla="*/ 10266 w 537629"/>
                <a:gd name="connsiteY13" fmla="*/ 145715 h 607718"/>
                <a:gd name="connsiteX14" fmla="*/ 10018 w 537629"/>
                <a:gd name="connsiteY14" fmla="*/ 96834 h 607718"/>
                <a:gd name="connsiteX15" fmla="*/ 95654 w 537629"/>
                <a:gd name="connsiteY15" fmla="*/ 10279 h 607718"/>
                <a:gd name="connsiteX16" fmla="*/ 120030 w 537629"/>
                <a:gd name="connsiteY16" fmla="*/ 9 h 607718"/>
                <a:gd name="connsiteX17" fmla="*/ 414941 w 537629"/>
                <a:gd name="connsiteY17" fmla="*/ 1 h 607718"/>
                <a:gd name="connsiteX18" fmla="*/ 439491 w 537629"/>
                <a:gd name="connsiteY18" fmla="*/ 9980 h 607718"/>
                <a:gd name="connsiteX19" fmla="*/ 527357 w 537629"/>
                <a:gd name="connsiteY19" fmla="*/ 96676 h 607718"/>
                <a:gd name="connsiteX20" fmla="*/ 527653 w 537629"/>
                <a:gd name="connsiteY20" fmla="*/ 145554 h 607718"/>
                <a:gd name="connsiteX21" fmla="*/ 503029 w 537629"/>
                <a:gd name="connsiteY21" fmla="*/ 155823 h 607718"/>
                <a:gd name="connsiteX22" fmla="*/ 478702 w 537629"/>
                <a:gd name="connsiteY22" fmla="*/ 145850 h 607718"/>
                <a:gd name="connsiteX23" fmla="*/ 450369 w 537629"/>
                <a:gd name="connsiteY23" fmla="*/ 117906 h 607718"/>
                <a:gd name="connsiteX24" fmla="*/ 439639 w 537629"/>
                <a:gd name="connsiteY24" fmla="*/ 231953 h 607718"/>
                <a:gd name="connsiteX25" fmla="*/ 313354 w 537629"/>
                <a:gd name="connsiteY25" fmla="*/ 405740 h 607718"/>
                <a:gd name="connsiteX26" fmla="*/ 248381 w 537629"/>
                <a:gd name="connsiteY26" fmla="*/ 505569 h 607718"/>
                <a:gd name="connsiteX27" fmla="*/ 237009 w 537629"/>
                <a:gd name="connsiteY27" fmla="*/ 576120 h 607718"/>
                <a:gd name="connsiteX28" fmla="*/ 202495 w 537629"/>
                <a:gd name="connsiteY28" fmla="*/ 607520 h 607718"/>
                <a:gd name="connsiteX29" fmla="*/ 201803 w 537629"/>
                <a:gd name="connsiteY29" fmla="*/ 607520 h 607718"/>
                <a:gd name="connsiteX30" fmla="*/ 167982 w 537629"/>
                <a:gd name="connsiteY30" fmla="*/ 570443 h 607718"/>
                <a:gd name="connsiteX31" fmla="*/ 181777 w 537629"/>
                <a:gd name="connsiteY31" fmla="*/ 486512 h 607718"/>
                <a:gd name="connsiteX32" fmla="*/ 231075 w 537629"/>
                <a:gd name="connsiteY32" fmla="*/ 394187 h 607718"/>
                <a:gd name="connsiteX33" fmla="*/ 305788 w 537629"/>
                <a:gd name="connsiteY33" fmla="*/ 322846 h 607718"/>
                <a:gd name="connsiteX34" fmla="*/ 370414 w 537629"/>
                <a:gd name="connsiteY34" fmla="*/ 217734 h 607718"/>
                <a:gd name="connsiteX35" fmla="*/ 380946 w 537629"/>
                <a:gd name="connsiteY35" fmla="*/ 118301 h 607718"/>
                <a:gd name="connsiteX36" fmla="*/ 354097 w 537629"/>
                <a:gd name="connsiteY36" fmla="*/ 145405 h 607718"/>
                <a:gd name="connsiteX37" fmla="*/ 305195 w 537629"/>
                <a:gd name="connsiteY37" fmla="*/ 145702 h 607718"/>
                <a:gd name="connsiteX38" fmla="*/ 304898 w 537629"/>
                <a:gd name="connsiteY38" fmla="*/ 96824 h 607718"/>
                <a:gd name="connsiteX39" fmla="*/ 390539 w 537629"/>
                <a:gd name="connsiteY39" fmla="*/ 10276 h 607718"/>
                <a:gd name="connsiteX40" fmla="*/ 414941 w 537629"/>
                <a:gd name="connsiteY40" fmla="*/ 1 h 6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37629" h="607718">
                  <a:moveTo>
                    <a:pt x="120030" y="9"/>
                  </a:moveTo>
                  <a:cubicBezTo>
                    <a:pt x="120129" y="9"/>
                    <a:pt x="120178" y="9"/>
                    <a:pt x="120277" y="9"/>
                  </a:cubicBezTo>
                  <a:cubicBezTo>
                    <a:pt x="129375" y="9"/>
                    <a:pt x="138126" y="3613"/>
                    <a:pt x="144603" y="9983"/>
                  </a:cubicBezTo>
                  <a:lnTo>
                    <a:pt x="232464" y="96685"/>
                  </a:lnTo>
                  <a:cubicBezTo>
                    <a:pt x="246061" y="110116"/>
                    <a:pt x="246160" y="131989"/>
                    <a:pt x="232712" y="145567"/>
                  </a:cubicBezTo>
                  <a:cubicBezTo>
                    <a:pt x="225987" y="152381"/>
                    <a:pt x="217038" y="155837"/>
                    <a:pt x="208138" y="155837"/>
                  </a:cubicBezTo>
                  <a:cubicBezTo>
                    <a:pt x="199337" y="155837"/>
                    <a:pt x="190536" y="152479"/>
                    <a:pt x="183812" y="145863"/>
                  </a:cubicBezTo>
                  <a:lnTo>
                    <a:pt x="155975" y="118411"/>
                  </a:lnTo>
                  <a:lnTo>
                    <a:pt x="155975" y="573155"/>
                  </a:lnTo>
                  <a:cubicBezTo>
                    <a:pt x="155975" y="592264"/>
                    <a:pt x="140499" y="607718"/>
                    <a:pt x="121365" y="607718"/>
                  </a:cubicBezTo>
                  <a:cubicBezTo>
                    <a:pt x="102230" y="607718"/>
                    <a:pt x="86755" y="592264"/>
                    <a:pt x="86755" y="573155"/>
                  </a:cubicBezTo>
                  <a:lnTo>
                    <a:pt x="86755" y="117621"/>
                  </a:lnTo>
                  <a:lnTo>
                    <a:pt x="59215" y="145419"/>
                  </a:lnTo>
                  <a:cubicBezTo>
                    <a:pt x="45815" y="158997"/>
                    <a:pt x="23863" y="159145"/>
                    <a:pt x="10266" y="145715"/>
                  </a:cubicBezTo>
                  <a:cubicBezTo>
                    <a:pt x="-3331" y="132285"/>
                    <a:pt x="-3430" y="110412"/>
                    <a:pt x="10018" y="96834"/>
                  </a:cubicBezTo>
                  <a:lnTo>
                    <a:pt x="95654" y="10279"/>
                  </a:lnTo>
                  <a:cubicBezTo>
                    <a:pt x="102082" y="3762"/>
                    <a:pt x="110883" y="58"/>
                    <a:pt x="120030" y="9"/>
                  </a:cubicBezTo>
                  <a:close/>
                  <a:moveTo>
                    <a:pt x="414941" y="1"/>
                  </a:moveTo>
                  <a:cubicBezTo>
                    <a:pt x="423804" y="-55"/>
                    <a:pt x="432692" y="3266"/>
                    <a:pt x="439491" y="9980"/>
                  </a:cubicBezTo>
                  <a:lnTo>
                    <a:pt x="527357" y="96676"/>
                  </a:lnTo>
                  <a:cubicBezTo>
                    <a:pt x="540954" y="110105"/>
                    <a:pt x="541053" y="131976"/>
                    <a:pt x="527653" y="145554"/>
                  </a:cubicBezTo>
                  <a:cubicBezTo>
                    <a:pt x="520879" y="152367"/>
                    <a:pt x="511929" y="155823"/>
                    <a:pt x="503029" y="155823"/>
                  </a:cubicBezTo>
                  <a:cubicBezTo>
                    <a:pt x="494228" y="155823"/>
                    <a:pt x="485426" y="152515"/>
                    <a:pt x="478702" y="145850"/>
                  </a:cubicBezTo>
                  <a:lnTo>
                    <a:pt x="450369" y="117906"/>
                  </a:lnTo>
                  <a:cubicBezTo>
                    <a:pt x="447798" y="155773"/>
                    <a:pt x="447303" y="194727"/>
                    <a:pt x="439639" y="231953"/>
                  </a:cubicBezTo>
                  <a:cubicBezTo>
                    <a:pt x="423816" y="308479"/>
                    <a:pt x="371255" y="358294"/>
                    <a:pt x="313354" y="405740"/>
                  </a:cubicBezTo>
                  <a:cubicBezTo>
                    <a:pt x="282202" y="431314"/>
                    <a:pt x="260842" y="467701"/>
                    <a:pt x="248381" y="505569"/>
                  </a:cubicBezTo>
                  <a:cubicBezTo>
                    <a:pt x="241953" y="525120"/>
                    <a:pt x="238690" y="556372"/>
                    <a:pt x="237009" y="576120"/>
                  </a:cubicBezTo>
                  <a:cubicBezTo>
                    <a:pt x="235525" y="593993"/>
                    <a:pt x="220494" y="607718"/>
                    <a:pt x="202495" y="607520"/>
                  </a:cubicBezTo>
                  <a:lnTo>
                    <a:pt x="201803" y="607520"/>
                  </a:lnTo>
                  <a:cubicBezTo>
                    <a:pt x="181876" y="607323"/>
                    <a:pt x="166350" y="590290"/>
                    <a:pt x="167982" y="570443"/>
                  </a:cubicBezTo>
                  <a:cubicBezTo>
                    <a:pt x="169910" y="547288"/>
                    <a:pt x="173816" y="511296"/>
                    <a:pt x="181777" y="486512"/>
                  </a:cubicBezTo>
                  <a:cubicBezTo>
                    <a:pt x="192507" y="453087"/>
                    <a:pt x="208182" y="421045"/>
                    <a:pt x="231075" y="394187"/>
                  </a:cubicBezTo>
                  <a:cubicBezTo>
                    <a:pt x="253474" y="367922"/>
                    <a:pt x="280818" y="346544"/>
                    <a:pt x="305788" y="322846"/>
                  </a:cubicBezTo>
                  <a:cubicBezTo>
                    <a:pt x="336840" y="293420"/>
                    <a:pt x="361811" y="260194"/>
                    <a:pt x="370414" y="217734"/>
                  </a:cubicBezTo>
                  <a:cubicBezTo>
                    <a:pt x="377040" y="184952"/>
                    <a:pt x="378672" y="151774"/>
                    <a:pt x="380946" y="118301"/>
                  </a:cubicBezTo>
                  <a:lnTo>
                    <a:pt x="354097" y="145405"/>
                  </a:lnTo>
                  <a:cubicBezTo>
                    <a:pt x="340697" y="158982"/>
                    <a:pt x="318743" y="159131"/>
                    <a:pt x="305195" y="145702"/>
                  </a:cubicBezTo>
                  <a:cubicBezTo>
                    <a:pt x="291597" y="132273"/>
                    <a:pt x="291449" y="110401"/>
                    <a:pt x="304898" y="96824"/>
                  </a:cubicBezTo>
                  <a:lnTo>
                    <a:pt x="390539" y="10276"/>
                  </a:lnTo>
                  <a:cubicBezTo>
                    <a:pt x="397239" y="3488"/>
                    <a:pt x="406078" y="56"/>
                    <a:pt x="41494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sp>
        <p:nvSpPr>
          <p:cNvPr id="9" name="îṡlíḋè"/>
          <p:cNvSpPr/>
          <p:nvPr/>
        </p:nvSpPr>
        <p:spPr bwMode="auto">
          <a:xfrm flipH="1" flipV="1">
            <a:off x="6607845" y="1144667"/>
            <a:ext cx="1859555" cy="4082960"/>
          </a:xfrm>
          <a:custGeom>
            <a:avLst/>
            <a:gdLst>
              <a:gd name="T0" fmla="*/ 697 w 918"/>
              <a:gd name="T1" fmla="*/ 2015 h 2015"/>
              <a:gd name="T2" fmla="*/ 697 w 918"/>
              <a:gd name="T3" fmla="*/ 623 h 2015"/>
              <a:gd name="T4" fmla="*/ 918 w 918"/>
              <a:gd name="T5" fmla="*/ 623 h 2015"/>
              <a:gd name="T6" fmla="*/ 460 w 918"/>
              <a:gd name="T7" fmla="*/ 0 h 2015"/>
              <a:gd name="T8" fmla="*/ 0 w 918"/>
              <a:gd name="T9" fmla="*/ 623 h 2015"/>
              <a:gd name="T10" fmla="*/ 223 w 918"/>
              <a:gd name="T11" fmla="*/ 623 h 2015"/>
              <a:gd name="T12" fmla="*/ 223 w 918"/>
              <a:gd name="T13" fmla="*/ 800 h 2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8" h="2015">
                <a:moveTo>
                  <a:pt x="697" y="2015"/>
                </a:moveTo>
                <a:lnTo>
                  <a:pt x="697" y="623"/>
                </a:lnTo>
                <a:lnTo>
                  <a:pt x="918" y="623"/>
                </a:lnTo>
                <a:lnTo>
                  <a:pt x="460" y="0"/>
                </a:lnTo>
                <a:lnTo>
                  <a:pt x="0" y="623"/>
                </a:lnTo>
                <a:lnTo>
                  <a:pt x="223" y="623"/>
                </a:lnTo>
                <a:lnTo>
                  <a:pt x="223" y="800"/>
                </a:lnTo>
              </a:path>
            </a:pathLst>
          </a:custGeom>
          <a:noFill/>
          <a:ln w="20638" cap="rnd">
            <a:solidFill>
              <a:schemeClr val="bg1">
                <a:lumMod val="65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îšlïḓé" title="MJ8JxobmQhO5YsZmEcy6DZVp0AZTfE39zvT5PAyas4bMl"/>
          <p:cNvGrpSpPr/>
          <p:nvPr/>
        </p:nvGrpSpPr>
        <p:grpSpPr>
          <a:xfrm>
            <a:off x="7537636" y="2607893"/>
            <a:ext cx="1013622" cy="1013617"/>
            <a:chOff x="2406923" y="2845390"/>
            <a:chExt cx="571222" cy="571221"/>
          </a:xfrm>
        </p:grpSpPr>
        <p:sp>
          <p:nvSpPr>
            <p:cNvPr id="11" name="îṥḻíḓe"/>
            <p:cNvSpPr/>
            <p:nvPr/>
          </p:nvSpPr>
          <p:spPr>
            <a:xfrm>
              <a:off x="2406923" y="2845390"/>
              <a:ext cx="571222" cy="57122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12" name="i$ļîdê" title="ry6MHxwOH8WsTKLSa514qPVJnvhhWFnRDjZGIbRZNsFBp"/>
            <p:cNvSpPr/>
            <p:nvPr/>
          </p:nvSpPr>
          <p:spPr bwMode="auto">
            <a:xfrm>
              <a:off x="2540113" y="2979408"/>
              <a:ext cx="304841" cy="303178"/>
            </a:xfrm>
            <a:custGeom>
              <a:avLst/>
              <a:gdLst>
                <a:gd name="connsiteX0" fmla="*/ 224320 w 605507"/>
                <a:gd name="connsiteY0" fmla="*/ 515974 h 602202"/>
                <a:gd name="connsiteX1" fmla="*/ 311047 w 605507"/>
                <a:gd name="connsiteY1" fmla="*/ 515974 h 602202"/>
                <a:gd name="connsiteX2" fmla="*/ 327947 w 605507"/>
                <a:gd name="connsiteY2" fmla="*/ 548490 h 602202"/>
                <a:gd name="connsiteX3" fmla="*/ 336025 w 605507"/>
                <a:gd name="connsiteY3" fmla="*/ 556549 h 602202"/>
                <a:gd name="connsiteX4" fmla="*/ 252734 w 605507"/>
                <a:gd name="connsiteY4" fmla="*/ 556549 h 602202"/>
                <a:gd name="connsiteX5" fmla="*/ 236948 w 605507"/>
                <a:gd name="connsiteY5" fmla="*/ 528573 h 602202"/>
                <a:gd name="connsiteX6" fmla="*/ 574975 w 605507"/>
                <a:gd name="connsiteY6" fmla="*/ 390936 h 602202"/>
                <a:gd name="connsiteX7" fmla="*/ 596595 w 605507"/>
                <a:gd name="connsiteY7" fmla="*/ 399835 h 602202"/>
                <a:gd name="connsiteX8" fmla="*/ 596595 w 605507"/>
                <a:gd name="connsiteY8" fmla="*/ 442941 h 602202"/>
                <a:gd name="connsiteX9" fmla="*/ 452604 w 605507"/>
                <a:gd name="connsiteY9" fmla="*/ 586815 h 602202"/>
                <a:gd name="connsiteX10" fmla="*/ 430973 w 605507"/>
                <a:gd name="connsiteY10" fmla="*/ 595714 h 602202"/>
                <a:gd name="connsiteX11" fmla="*/ 409434 w 605507"/>
                <a:gd name="connsiteY11" fmla="*/ 586815 h 602202"/>
                <a:gd name="connsiteX12" fmla="*/ 349554 w 605507"/>
                <a:gd name="connsiteY12" fmla="*/ 527022 h 602202"/>
                <a:gd name="connsiteX13" fmla="*/ 349554 w 605507"/>
                <a:gd name="connsiteY13" fmla="*/ 483823 h 602202"/>
                <a:gd name="connsiteX14" fmla="*/ 392724 w 605507"/>
                <a:gd name="connsiteY14" fmla="*/ 483823 h 602202"/>
                <a:gd name="connsiteX15" fmla="*/ 430973 w 605507"/>
                <a:gd name="connsiteY15" fmla="*/ 522109 h 602202"/>
                <a:gd name="connsiteX16" fmla="*/ 553425 w 605507"/>
                <a:gd name="connsiteY16" fmla="*/ 399835 h 602202"/>
                <a:gd name="connsiteX17" fmla="*/ 574975 w 605507"/>
                <a:gd name="connsiteY17" fmla="*/ 390936 h 602202"/>
                <a:gd name="connsiteX18" fmla="*/ 30546 w 605507"/>
                <a:gd name="connsiteY18" fmla="*/ 378257 h 602202"/>
                <a:gd name="connsiteX19" fmla="*/ 52179 w 605507"/>
                <a:gd name="connsiteY19" fmla="*/ 387226 h 602202"/>
                <a:gd name="connsiteX20" fmla="*/ 112157 w 605507"/>
                <a:gd name="connsiteY20" fmla="*/ 447112 h 602202"/>
                <a:gd name="connsiteX21" fmla="*/ 172134 w 605507"/>
                <a:gd name="connsiteY21" fmla="*/ 387226 h 602202"/>
                <a:gd name="connsiteX22" fmla="*/ 215307 w 605507"/>
                <a:gd name="connsiteY22" fmla="*/ 387226 h 602202"/>
                <a:gd name="connsiteX23" fmla="*/ 215307 w 605507"/>
                <a:gd name="connsiteY23" fmla="*/ 430332 h 602202"/>
                <a:gd name="connsiteX24" fmla="*/ 155329 w 605507"/>
                <a:gd name="connsiteY24" fmla="*/ 490218 h 602202"/>
                <a:gd name="connsiteX25" fmla="*/ 215307 w 605507"/>
                <a:gd name="connsiteY25" fmla="*/ 550104 h 602202"/>
                <a:gd name="connsiteX26" fmla="*/ 215307 w 605507"/>
                <a:gd name="connsiteY26" fmla="*/ 593303 h 602202"/>
                <a:gd name="connsiteX27" fmla="*/ 172134 w 605507"/>
                <a:gd name="connsiteY27" fmla="*/ 593303 h 602202"/>
                <a:gd name="connsiteX28" fmla="*/ 112157 w 605507"/>
                <a:gd name="connsiteY28" fmla="*/ 533325 h 602202"/>
                <a:gd name="connsiteX29" fmla="*/ 52179 w 605507"/>
                <a:gd name="connsiteY29" fmla="*/ 593303 h 602202"/>
                <a:gd name="connsiteX30" fmla="*/ 8913 w 605507"/>
                <a:gd name="connsiteY30" fmla="*/ 593303 h 602202"/>
                <a:gd name="connsiteX31" fmla="*/ 8913 w 605507"/>
                <a:gd name="connsiteY31" fmla="*/ 550104 h 602202"/>
                <a:gd name="connsiteX32" fmla="*/ 68984 w 605507"/>
                <a:gd name="connsiteY32" fmla="*/ 490218 h 602202"/>
                <a:gd name="connsiteX33" fmla="*/ 8913 w 605507"/>
                <a:gd name="connsiteY33" fmla="*/ 430332 h 602202"/>
                <a:gd name="connsiteX34" fmla="*/ 8913 w 605507"/>
                <a:gd name="connsiteY34" fmla="*/ 387226 h 602202"/>
                <a:gd name="connsiteX35" fmla="*/ 30546 w 605507"/>
                <a:gd name="connsiteY35" fmla="*/ 378257 h 602202"/>
                <a:gd name="connsiteX36" fmla="*/ 282996 w 605507"/>
                <a:gd name="connsiteY36" fmla="*/ 328553 h 602202"/>
                <a:gd name="connsiteX37" fmla="*/ 402132 w 605507"/>
                <a:gd name="connsiteY37" fmla="*/ 328553 h 602202"/>
                <a:gd name="connsiteX38" fmla="*/ 422468 w 605507"/>
                <a:gd name="connsiteY38" fmla="*/ 348922 h 602202"/>
                <a:gd name="connsiteX39" fmla="*/ 402132 w 605507"/>
                <a:gd name="connsiteY39" fmla="*/ 369199 h 602202"/>
                <a:gd name="connsiteX40" fmla="*/ 282996 w 605507"/>
                <a:gd name="connsiteY40" fmla="*/ 369199 h 602202"/>
                <a:gd name="connsiteX41" fmla="*/ 262567 w 605507"/>
                <a:gd name="connsiteY41" fmla="*/ 348922 h 602202"/>
                <a:gd name="connsiteX42" fmla="*/ 282996 w 605507"/>
                <a:gd name="connsiteY42" fmla="*/ 328553 h 602202"/>
                <a:gd name="connsiteX43" fmla="*/ 201470 w 605507"/>
                <a:gd name="connsiteY43" fmla="*/ 247261 h 602202"/>
                <a:gd name="connsiteX44" fmla="*/ 402133 w 605507"/>
                <a:gd name="connsiteY44" fmla="*/ 247261 h 602202"/>
                <a:gd name="connsiteX45" fmla="*/ 422468 w 605507"/>
                <a:gd name="connsiteY45" fmla="*/ 267537 h 602202"/>
                <a:gd name="connsiteX46" fmla="*/ 402133 w 605507"/>
                <a:gd name="connsiteY46" fmla="*/ 287907 h 602202"/>
                <a:gd name="connsiteX47" fmla="*/ 201470 w 605507"/>
                <a:gd name="connsiteY47" fmla="*/ 287907 h 602202"/>
                <a:gd name="connsiteX48" fmla="*/ 181134 w 605507"/>
                <a:gd name="connsiteY48" fmla="*/ 267537 h 602202"/>
                <a:gd name="connsiteX49" fmla="*/ 201470 w 605507"/>
                <a:gd name="connsiteY49" fmla="*/ 247261 h 602202"/>
                <a:gd name="connsiteX50" fmla="*/ 201470 w 605507"/>
                <a:gd name="connsiteY50" fmla="*/ 165970 h 602202"/>
                <a:gd name="connsiteX51" fmla="*/ 402133 w 605507"/>
                <a:gd name="connsiteY51" fmla="*/ 165970 h 602202"/>
                <a:gd name="connsiteX52" fmla="*/ 422468 w 605507"/>
                <a:gd name="connsiteY52" fmla="*/ 186246 h 602202"/>
                <a:gd name="connsiteX53" fmla="*/ 402133 w 605507"/>
                <a:gd name="connsiteY53" fmla="*/ 206616 h 602202"/>
                <a:gd name="connsiteX54" fmla="*/ 201470 w 605507"/>
                <a:gd name="connsiteY54" fmla="*/ 206616 h 602202"/>
                <a:gd name="connsiteX55" fmla="*/ 181134 w 605507"/>
                <a:gd name="connsiteY55" fmla="*/ 186246 h 602202"/>
                <a:gd name="connsiteX56" fmla="*/ 201470 w 605507"/>
                <a:gd name="connsiteY56" fmla="*/ 165970 h 602202"/>
                <a:gd name="connsiteX57" fmla="*/ 201470 w 605507"/>
                <a:gd name="connsiteY57" fmla="*/ 84608 h 602202"/>
                <a:gd name="connsiteX58" fmla="*/ 320606 w 605507"/>
                <a:gd name="connsiteY58" fmla="*/ 84608 h 602202"/>
                <a:gd name="connsiteX59" fmla="*/ 341035 w 605507"/>
                <a:gd name="connsiteY59" fmla="*/ 104931 h 602202"/>
                <a:gd name="connsiteX60" fmla="*/ 320606 w 605507"/>
                <a:gd name="connsiteY60" fmla="*/ 125254 h 602202"/>
                <a:gd name="connsiteX61" fmla="*/ 201470 w 605507"/>
                <a:gd name="connsiteY61" fmla="*/ 125254 h 602202"/>
                <a:gd name="connsiteX62" fmla="*/ 181134 w 605507"/>
                <a:gd name="connsiteY62" fmla="*/ 104931 h 602202"/>
                <a:gd name="connsiteX63" fmla="*/ 201470 w 605507"/>
                <a:gd name="connsiteY63" fmla="*/ 84608 h 602202"/>
                <a:gd name="connsiteX64" fmla="*/ 112155 w 605507"/>
                <a:gd name="connsiteY64" fmla="*/ 0 h 602202"/>
                <a:gd name="connsiteX65" fmla="*/ 491447 w 605507"/>
                <a:gd name="connsiteY65" fmla="*/ 0 h 602202"/>
                <a:gd name="connsiteX66" fmla="*/ 511874 w 605507"/>
                <a:gd name="connsiteY66" fmla="*/ 20394 h 602202"/>
                <a:gd name="connsiteX67" fmla="*/ 511874 w 605507"/>
                <a:gd name="connsiteY67" fmla="*/ 398243 h 602202"/>
                <a:gd name="connsiteX68" fmla="*/ 471113 w 605507"/>
                <a:gd name="connsiteY68" fmla="*/ 438846 h 602202"/>
                <a:gd name="connsiteX69" fmla="*/ 471113 w 605507"/>
                <a:gd name="connsiteY69" fmla="*/ 40695 h 602202"/>
                <a:gd name="connsiteX70" fmla="*/ 132489 w 605507"/>
                <a:gd name="connsiteY70" fmla="*/ 40695 h 602202"/>
                <a:gd name="connsiteX71" fmla="*/ 132489 w 605507"/>
                <a:gd name="connsiteY71" fmla="*/ 383597 h 602202"/>
                <a:gd name="connsiteX72" fmla="*/ 112155 w 605507"/>
                <a:gd name="connsiteY72" fmla="*/ 403991 h 602202"/>
                <a:gd name="connsiteX73" fmla="*/ 91728 w 605507"/>
                <a:gd name="connsiteY73" fmla="*/ 383597 h 602202"/>
                <a:gd name="connsiteX74" fmla="*/ 91728 w 605507"/>
                <a:gd name="connsiteY74" fmla="*/ 20394 h 602202"/>
                <a:gd name="connsiteX75" fmla="*/ 112155 w 605507"/>
                <a:gd name="connsiteY75" fmla="*/ 0 h 60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5507" h="602202">
                  <a:moveTo>
                    <a:pt x="224320" y="515974"/>
                  </a:moveTo>
                  <a:lnTo>
                    <a:pt x="311047" y="515974"/>
                  </a:lnTo>
                  <a:cubicBezTo>
                    <a:pt x="313183" y="527832"/>
                    <a:pt x="318754" y="539319"/>
                    <a:pt x="327947" y="548490"/>
                  </a:cubicBezTo>
                  <a:lnTo>
                    <a:pt x="336025" y="556549"/>
                  </a:lnTo>
                  <a:lnTo>
                    <a:pt x="252734" y="556549"/>
                  </a:lnTo>
                  <a:cubicBezTo>
                    <a:pt x="250041" y="546359"/>
                    <a:pt x="245027" y="536540"/>
                    <a:pt x="236948" y="528573"/>
                  </a:cubicBezTo>
                  <a:close/>
                  <a:moveTo>
                    <a:pt x="574975" y="390936"/>
                  </a:moveTo>
                  <a:cubicBezTo>
                    <a:pt x="582785" y="390936"/>
                    <a:pt x="590607" y="393902"/>
                    <a:pt x="596595" y="399835"/>
                  </a:cubicBezTo>
                  <a:cubicBezTo>
                    <a:pt x="608478" y="411701"/>
                    <a:pt x="608478" y="431076"/>
                    <a:pt x="596595" y="442941"/>
                  </a:cubicBezTo>
                  <a:lnTo>
                    <a:pt x="452604" y="586815"/>
                  </a:lnTo>
                  <a:cubicBezTo>
                    <a:pt x="446848" y="592470"/>
                    <a:pt x="439142" y="595714"/>
                    <a:pt x="430973" y="595714"/>
                  </a:cubicBezTo>
                  <a:cubicBezTo>
                    <a:pt x="422896" y="595714"/>
                    <a:pt x="415097" y="592470"/>
                    <a:pt x="409434" y="586815"/>
                  </a:cubicBezTo>
                  <a:lnTo>
                    <a:pt x="349554" y="527022"/>
                  </a:lnTo>
                  <a:cubicBezTo>
                    <a:pt x="337578" y="515064"/>
                    <a:pt x="337578" y="495782"/>
                    <a:pt x="349554" y="483823"/>
                  </a:cubicBezTo>
                  <a:cubicBezTo>
                    <a:pt x="361437" y="471957"/>
                    <a:pt x="380748" y="471957"/>
                    <a:pt x="392724" y="483823"/>
                  </a:cubicBezTo>
                  <a:lnTo>
                    <a:pt x="430973" y="522109"/>
                  </a:lnTo>
                  <a:lnTo>
                    <a:pt x="553425" y="399835"/>
                  </a:lnTo>
                  <a:cubicBezTo>
                    <a:pt x="559367" y="393902"/>
                    <a:pt x="567165" y="390936"/>
                    <a:pt x="574975" y="390936"/>
                  </a:cubicBezTo>
                  <a:close/>
                  <a:moveTo>
                    <a:pt x="30546" y="378257"/>
                  </a:moveTo>
                  <a:cubicBezTo>
                    <a:pt x="38368" y="378257"/>
                    <a:pt x="46190" y="381247"/>
                    <a:pt x="52179" y="387226"/>
                  </a:cubicBezTo>
                  <a:lnTo>
                    <a:pt x="112157" y="447112"/>
                  </a:lnTo>
                  <a:cubicBezTo>
                    <a:pt x="139174" y="420135"/>
                    <a:pt x="126083" y="433206"/>
                    <a:pt x="172134" y="387226"/>
                  </a:cubicBezTo>
                  <a:cubicBezTo>
                    <a:pt x="184018" y="375267"/>
                    <a:pt x="203423" y="375267"/>
                    <a:pt x="215307" y="387226"/>
                  </a:cubicBezTo>
                  <a:cubicBezTo>
                    <a:pt x="227284" y="399092"/>
                    <a:pt x="227284" y="418374"/>
                    <a:pt x="215307" y="430332"/>
                  </a:cubicBezTo>
                  <a:cubicBezTo>
                    <a:pt x="169535" y="476035"/>
                    <a:pt x="182533" y="463056"/>
                    <a:pt x="155329" y="490218"/>
                  </a:cubicBezTo>
                  <a:lnTo>
                    <a:pt x="215307" y="550104"/>
                  </a:lnTo>
                  <a:cubicBezTo>
                    <a:pt x="227284" y="562063"/>
                    <a:pt x="227284" y="581345"/>
                    <a:pt x="215307" y="593303"/>
                  </a:cubicBezTo>
                  <a:cubicBezTo>
                    <a:pt x="203423" y="605169"/>
                    <a:pt x="184111" y="605169"/>
                    <a:pt x="172134" y="593303"/>
                  </a:cubicBezTo>
                  <a:lnTo>
                    <a:pt x="112157" y="533325"/>
                  </a:lnTo>
                  <a:cubicBezTo>
                    <a:pt x="84860" y="560579"/>
                    <a:pt x="97951" y="547508"/>
                    <a:pt x="52179" y="593303"/>
                  </a:cubicBezTo>
                  <a:cubicBezTo>
                    <a:pt x="40202" y="605169"/>
                    <a:pt x="20890" y="605169"/>
                    <a:pt x="8913" y="593303"/>
                  </a:cubicBezTo>
                  <a:cubicBezTo>
                    <a:pt x="-2971" y="581345"/>
                    <a:pt x="-2971" y="562063"/>
                    <a:pt x="8913" y="550104"/>
                  </a:cubicBezTo>
                  <a:cubicBezTo>
                    <a:pt x="54779" y="504402"/>
                    <a:pt x="41595" y="517473"/>
                    <a:pt x="68984" y="490218"/>
                  </a:cubicBezTo>
                  <a:lnTo>
                    <a:pt x="8913" y="430332"/>
                  </a:lnTo>
                  <a:cubicBezTo>
                    <a:pt x="-2971" y="418467"/>
                    <a:pt x="-2971" y="399092"/>
                    <a:pt x="8913" y="387226"/>
                  </a:cubicBezTo>
                  <a:cubicBezTo>
                    <a:pt x="14902" y="381247"/>
                    <a:pt x="22724" y="378257"/>
                    <a:pt x="30546" y="378257"/>
                  </a:cubicBezTo>
                  <a:close/>
                  <a:moveTo>
                    <a:pt x="282996" y="328553"/>
                  </a:moveTo>
                  <a:lnTo>
                    <a:pt x="402132" y="328553"/>
                  </a:lnTo>
                  <a:cubicBezTo>
                    <a:pt x="413368" y="328553"/>
                    <a:pt x="422468" y="337719"/>
                    <a:pt x="422468" y="348922"/>
                  </a:cubicBezTo>
                  <a:cubicBezTo>
                    <a:pt x="422468" y="360125"/>
                    <a:pt x="413368" y="369199"/>
                    <a:pt x="402132" y="369199"/>
                  </a:cubicBezTo>
                  <a:lnTo>
                    <a:pt x="282996" y="369199"/>
                  </a:lnTo>
                  <a:cubicBezTo>
                    <a:pt x="271667" y="369199"/>
                    <a:pt x="262567" y="360125"/>
                    <a:pt x="262567" y="348922"/>
                  </a:cubicBezTo>
                  <a:cubicBezTo>
                    <a:pt x="262567" y="337719"/>
                    <a:pt x="271667" y="328553"/>
                    <a:pt x="282996" y="328553"/>
                  </a:cubicBezTo>
                  <a:close/>
                  <a:moveTo>
                    <a:pt x="201470" y="247261"/>
                  </a:moveTo>
                  <a:lnTo>
                    <a:pt x="402133" y="247261"/>
                  </a:lnTo>
                  <a:cubicBezTo>
                    <a:pt x="413368" y="247261"/>
                    <a:pt x="422468" y="256334"/>
                    <a:pt x="422468" y="267537"/>
                  </a:cubicBezTo>
                  <a:cubicBezTo>
                    <a:pt x="422468" y="278833"/>
                    <a:pt x="413368" y="287907"/>
                    <a:pt x="402133" y="287907"/>
                  </a:cubicBezTo>
                  <a:lnTo>
                    <a:pt x="201470" y="287907"/>
                  </a:lnTo>
                  <a:cubicBezTo>
                    <a:pt x="190234" y="287907"/>
                    <a:pt x="181134" y="278833"/>
                    <a:pt x="181134" y="267537"/>
                  </a:cubicBezTo>
                  <a:cubicBezTo>
                    <a:pt x="181134" y="256334"/>
                    <a:pt x="190234" y="247261"/>
                    <a:pt x="201470" y="247261"/>
                  </a:cubicBezTo>
                  <a:close/>
                  <a:moveTo>
                    <a:pt x="201470" y="165970"/>
                  </a:moveTo>
                  <a:lnTo>
                    <a:pt x="402133" y="165970"/>
                  </a:lnTo>
                  <a:cubicBezTo>
                    <a:pt x="413368" y="165970"/>
                    <a:pt x="422468" y="175043"/>
                    <a:pt x="422468" y="186246"/>
                  </a:cubicBezTo>
                  <a:cubicBezTo>
                    <a:pt x="422468" y="197450"/>
                    <a:pt x="413368" y="206616"/>
                    <a:pt x="402133" y="206616"/>
                  </a:cubicBezTo>
                  <a:lnTo>
                    <a:pt x="201470" y="206616"/>
                  </a:lnTo>
                  <a:cubicBezTo>
                    <a:pt x="190234" y="206616"/>
                    <a:pt x="181134" y="197450"/>
                    <a:pt x="181134" y="186246"/>
                  </a:cubicBezTo>
                  <a:cubicBezTo>
                    <a:pt x="181134" y="175043"/>
                    <a:pt x="190234" y="165970"/>
                    <a:pt x="201470" y="165970"/>
                  </a:cubicBezTo>
                  <a:close/>
                  <a:moveTo>
                    <a:pt x="201470" y="84608"/>
                  </a:moveTo>
                  <a:lnTo>
                    <a:pt x="320606" y="84608"/>
                  </a:lnTo>
                  <a:cubicBezTo>
                    <a:pt x="331935" y="84608"/>
                    <a:pt x="341035" y="93702"/>
                    <a:pt x="341035" y="104931"/>
                  </a:cubicBezTo>
                  <a:cubicBezTo>
                    <a:pt x="341035" y="116159"/>
                    <a:pt x="331935" y="125254"/>
                    <a:pt x="320606" y="125254"/>
                  </a:cubicBezTo>
                  <a:lnTo>
                    <a:pt x="201470" y="125254"/>
                  </a:lnTo>
                  <a:cubicBezTo>
                    <a:pt x="190234" y="125254"/>
                    <a:pt x="181134" y="116159"/>
                    <a:pt x="181134" y="104931"/>
                  </a:cubicBezTo>
                  <a:cubicBezTo>
                    <a:pt x="181134" y="93702"/>
                    <a:pt x="190234" y="84608"/>
                    <a:pt x="201470" y="84608"/>
                  </a:cubicBezTo>
                  <a:close/>
                  <a:moveTo>
                    <a:pt x="112155" y="0"/>
                  </a:moveTo>
                  <a:lnTo>
                    <a:pt x="491447" y="0"/>
                  </a:lnTo>
                  <a:cubicBezTo>
                    <a:pt x="502775" y="0"/>
                    <a:pt x="511874" y="9084"/>
                    <a:pt x="511874" y="20394"/>
                  </a:cubicBezTo>
                  <a:lnTo>
                    <a:pt x="511874" y="398243"/>
                  </a:lnTo>
                  <a:lnTo>
                    <a:pt x="471113" y="438846"/>
                  </a:lnTo>
                  <a:lnTo>
                    <a:pt x="471113" y="40695"/>
                  </a:lnTo>
                  <a:lnTo>
                    <a:pt x="132489" y="40695"/>
                  </a:lnTo>
                  <a:lnTo>
                    <a:pt x="132489" y="383597"/>
                  </a:lnTo>
                  <a:lnTo>
                    <a:pt x="112155" y="403991"/>
                  </a:lnTo>
                  <a:lnTo>
                    <a:pt x="91728" y="383597"/>
                  </a:lnTo>
                  <a:lnTo>
                    <a:pt x="91728" y="20394"/>
                  </a:lnTo>
                  <a:cubicBezTo>
                    <a:pt x="91728" y="9084"/>
                    <a:pt x="100827" y="0"/>
                    <a:pt x="1121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02052" y="1758808"/>
            <a:ext cx="1998860" cy="3720132"/>
            <a:chOff x="678857" y="2188316"/>
            <a:chExt cx="1998860" cy="3720132"/>
          </a:xfrm>
        </p:grpSpPr>
        <p:sp>
          <p:nvSpPr>
            <p:cNvPr id="17" name="矩形 16"/>
            <p:cNvSpPr/>
            <p:nvPr/>
          </p:nvSpPr>
          <p:spPr>
            <a:xfrm>
              <a:off x="678857" y="2819802"/>
              <a:ext cx="7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78857" y="2188316"/>
              <a:ext cx="1708160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000" b="1" spc="100" dirty="0">
                  <a:solidFill>
                    <a:schemeClr val="accent1"/>
                  </a:solidFill>
                </a:rPr>
                <a:t>社交媒体热度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78858" y="3123178"/>
              <a:ext cx="1998859" cy="2785270"/>
            </a:xfrm>
            <a:prstGeom prst="rect">
              <a:avLst/>
            </a:prstGeom>
            <a:noFill/>
          </p:spPr>
          <p:txBody>
            <a:bodyPr wrap="square" lIns="0" rtlCol="0">
              <a:normAutofit fontScale="92500" lnSpcReduction="10000"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社交平台算法倾向于推送“毕业年薪百万”的头部成功案例，掩盖了沉默的大多数。</a:t>
              </a:r>
              <a:endPara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以张雪峰为代表的意见领袖，往往导致计算机、法学等专业在舆论场中被过度神话。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397191" y="1758808"/>
            <a:ext cx="2162879" cy="3669984"/>
            <a:chOff x="5063619" y="2188316"/>
            <a:chExt cx="2162879" cy="3669984"/>
          </a:xfrm>
        </p:grpSpPr>
        <p:sp>
          <p:nvSpPr>
            <p:cNvPr id="21" name="矩形 20"/>
            <p:cNvSpPr/>
            <p:nvPr/>
          </p:nvSpPr>
          <p:spPr>
            <a:xfrm>
              <a:off x="5063619" y="2819802"/>
              <a:ext cx="720000" cy="72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063619" y="2188316"/>
              <a:ext cx="1708160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000" b="1" spc="100" dirty="0">
                  <a:solidFill>
                    <a:schemeClr val="tx2">
                      <a:lumMod val="50000"/>
                    </a:schemeClr>
                  </a:solidFill>
                </a:rPr>
                <a:t>实际招聘需求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063619" y="3123177"/>
              <a:ext cx="2162879" cy="2735123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招聘后台数据显示，舆论口中的“热门赛道” 往往设置了严格的“双一流</a:t>
              </a:r>
              <a:r>
                <a:rPr lang="en-US" altLang="zh-CN" sz="14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”</a:t>
              </a:r>
              <a:r>
                <a:rPr lang="zh-CN" altLang="en-US" sz="14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筛选门槛。对于双非院校学生而言，涌入 “热门专业”并未带来高薪，反而因供给过剩面临更激烈的降维打击。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5B45B3D5-5253-18AE-AEB8-F8546372D632}"/>
              </a:ext>
            </a:extLst>
          </p:cNvPr>
          <p:cNvSpPr txBox="1"/>
          <p:nvPr/>
        </p:nvSpPr>
        <p:spPr>
          <a:xfrm>
            <a:off x="1517073" y="5428793"/>
            <a:ext cx="90193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是否存在“幸存者偏差”？很多被吹捧的专业（如某些工科），对于普通高校学生来说，可能是“毕业即失业”。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研究目标</a:t>
            </a:r>
            <a:r>
              <a:rPr lang="en-US" altLang="zh-CN" sz="3200" b="1" dirty="0">
                <a:solidFill>
                  <a:schemeClr val="tx2"/>
                </a:solidFill>
                <a:latin typeface="+mn-ea"/>
              </a:rPr>
              <a:t>——</a:t>
            </a:r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用数据新闻打破信息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78857" y="1778704"/>
            <a:ext cx="2516074" cy="3559496"/>
            <a:chOff x="678857" y="1969204"/>
            <a:chExt cx="2516074" cy="3559496"/>
          </a:xfrm>
        </p:grpSpPr>
        <p:sp>
          <p:nvSpPr>
            <p:cNvPr id="96" name="矩形 95"/>
            <p:cNvSpPr/>
            <p:nvPr/>
          </p:nvSpPr>
          <p:spPr>
            <a:xfrm>
              <a:off x="678857" y="2819802"/>
              <a:ext cx="7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678858" y="1969204"/>
              <a:ext cx="2516073" cy="70788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000" b="1" spc="100" dirty="0">
                  <a:solidFill>
                    <a:schemeClr val="accent1"/>
                  </a:solidFill>
                </a:rPr>
                <a:t>验证“张雪峰推荐”</a:t>
              </a:r>
              <a:endParaRPr lang="en-US" altLang="zh-CN" sz="2000" b="1" spc="100" dirty="0">
                <a:solidFill>
                  <a:schemeClr val="accent1"/>
                </a:solidFill>
              </a:endParaRPr>
            </a:p>
            <a:p>
              <a:r>
                <a:rPr lang="zh-CN" altLang="en-US" sz="2000" b="1" spc="100" dirty="0">
                  <a:solidFill>
                    <a:schemeClr val="accent1"/>
                  </a:solidFill>
                </a:rPr>
                <a:t>的准确率</a:t>
              </a: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678858" y="3123178"/>
              <a:ext cx="2160000" cy="2405522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社交媒体上高流量的“推荐专业”，其热度是否与实际招聘需求正相关？是否存在严重的“幸存者偏差”误导了大众决策？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063619" y="1805728"/>
            <a:ext cx="2516073" cy="3532472"/>
            <a:chOff x="5063619" y="1996228"/>
            <a:chExt cx="2516073" cy="3532472"/>
          </a:xfrm>
        </p:grpSpPr>
        <p:sp>
          <p:nvSpPr>
            <p:cNvPr id="100" name="矩形 99"/>
            <p:cNvSpPr/>
            <p:nvPr/>
          </p:nvSpPr>
          <p:spPr>
            <a:xfrm>
              <a:off x="5063619" y="2819802"/>
              <a:ext cx="7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5063619" y="1996228"/>
              <a:ext cx="2516073" cy="70788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000" b="1" spc="100" dirty="0">
                  <a:solidFill>
                    <a:schemeClr val="accent1"/>
                  </a:solidFill>
                </a:rPr>
                <a:t>量化“双一流”光环</a:t>
              </a:r>
              <a:endParaRPr lang="en-US" altLang="zh-CN" sz="2000" b="1" spc="100" dirty="0">
                <a:solidFill>
                  <a:schemeClr val="accent1"/>
                </a:solidFill>
              </a:endParaRPr>
            </a:p>
            <a:p>
              <a:r>
                <a:rPr lang="zh-CN" altLang="en-US" sz="2000" b="1" spc="100" dirty="0">
                  <a:solidFill>
                    <a:schemeClr val="accent1"/>
                  </a:solidFill>
                </a:rPr>
                <a:t>的真实价值</a:t>
              </a: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5063620" y="3123178"/>
              <a:ext cx="2160000" cy="2405522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“双一流”光环在多大程度上能抵消专业冷门的劣势？普通高校的王牌专业是否具备打破企业招聘“名校白名单”的穿透力？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448380" y="1755161"/>
            <a:ext cx="2160001" cy="3583039"/>
            <a:chOff x="9448380" y="1945661"/>
            <a:chExt cx="2160001" cy="3583039"/>
          </a:xfrm>
        </p:grpSpPr>
        <p:sp>
          <p:nvSpPr>
            <p:cNvPr id="104" name="矩形 103"/>
            <p:cNvSpPr/>
            <p:nvPr/>
          </p:nvSpPr>
          <p:spPr>
            <a:xfrm>
              <a:off x="9448380" y="2819802"/>
              <a:ext cx="7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9448380" y="1945661"/>
              <a:ext cx="1977464" cy="70788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000" b="1" spc="100" dirty="0">
                  <a:solidFill>
                    <a:schemeClr val="accent1"/>
                  </a:solidFill>
                </a:rPr>
                <a:t>构建一套客观的</a:t>
              </a:r>
              <a:endParaRPr lang="en-US" altLang="zh-CN" sz="2000" b="1" spc="100" dirty="0">
                <a:solidFill>
                  <a:schemeClr val="accent1"/>
                </a:solidFill>
              </a:endParaRPr>
            </a:p>
            <a:p>
              <a:r>
                <a:rPr lang="zh-CN" altLang="en-US" sz="2000" b="1" spc="100" dirty="0">
                  <a:solidFill>
                    <a:schemeClr val="accent1"/>
                  </a:solidFill>
                </a:rPr>
                <a:t>专业评价体系</a:t>
              </a: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9448381" y="3123178"/>
              <a:ext cx="2160000" cy="2405522"/>
            </a:xfrm>
            <a:prstGeom prst="rect">
              <a:avLst/>
            </a:prstGeom>
            <a:noFill/>
          </p:spPr>
          <p:txBody>
            <a:bodyPr wrap="square" lIns="0" rtlCol="0">
              <a:normAutofit fontScale="85000" lnSpcReduction="20000"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构建客观专业评价体系的关键，在于突破刻板认知，回到专业本身的真实培养质量、就业表现与社会需求匹配度上，实现对高校专业的可比较、可量化、可验证的综合评估。</a:t>
              </a:r>
            </a:p>
          </p:txBody>
        </p:sp>
      </p:grpSp>
      <p:sp>
        <p:nvSpPr>
          <p:cNvPr id="107" name="right-arrow_339913"/>
          <p:cNvSpPr>
            <a:spLocks noChangeAspect="1"/>
          </p:cNvSpPr>
          <p:nvPr/>
        </p:nvSpPr>
        <p:spPr bwMode="auto">
          <a:xfrm>
            <a:off x="3558165" y="3340644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108" name="right-arrow_339913"/>
          <p:cNvSpPr>
            <a:spLocks noChangeAspect="1"/>
          </p:cNvSpPr>
          <p:nvPr/>
        </p:nvSpPr>
        <p:spPr bwMode="auto">
          <a:xfrm>
            <a:off x="8031158" y="3340644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D4E7D2-F73C-0A93-35A2-6FDC972ED19A}"/>
              </a:ext>
            </a:extLst>
          </p:cNvPr>
          <p:cNvSpPr txBox="1"/>
          <p:nvPr/>
        </p:nvSpPr>
        <p:spPr>
          <a:xfrm>
            <a:off x="1278083" y="5569576"/>
            <a:ext cx="96843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i="0" dirty="0">
                <a:solidFill>
                  <a:srgbClr val="FF0000"/>
                </a:solidFill>
                <a:effectLst/>
                <a:latin typeface="Inter"/>
              </a:rPr>
              <a:t>本研究不满足于宏观的就业率数字，而是致力从学历、院校、舆情三个维度进行交叉归因回答“在</a:t>
            </a:r>
            <a:r>
              <a:rPr lang="en-US" altLang="zh-CN" sz="2000" b="1" i="0" dirty="0">
                <a:solidFill>
                  <a:srgbClr val="FF0000"/>
                </a:solidFill>
                <a:effectLst/>
                <a:latin typeface="Inter"/>
              </a:rPr>
              <a:t>AI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Inter"/>
              </a:rPr>
              <a:t>与内卷的双重夹击下，普通人的最优解究竟在哪里”。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5569673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椭圆 12"/>
          <p:cNvSpPr/>
          <p:nvPr/>
        </p:nvSpPr>
        <p:spPr>
          <a:xfrm>
            <a:off x="5291684" y="803025"/>
            <a:ext cx="1608633" cy="160863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>
                <a:latin typeface="+mj-ea"/>
                <a:ea typeface="+mj-ea"/>
              </a:rPr>
              <a:t>贰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003634" y="400680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FBF62C-1B8E-A4D7-5F1C-2A05BD1167DA}"/>
              </a:ext>
            </a:extLst>
          </p:cNvPr>
          <p:cNvSpPr txBox="1"/>
          <p:nvPr/>
        </p:nvSpPr>
        <p:spPr>
          <a:xfrm>
            <a:off x="1391515" y="2876683"/>
            <a:ext cx="94089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spc="600" dirty="0">
                <a:solidFill>
                  <a:schemeClr val="tx2">
                    <a:lumMod val="50000"/>
                  </a:schemeClr>
                </a:solidFill>
              </a:rPr>
              <a:t>研究视角</a:t>
            </a:r>
            <a:endParaRPr lang="en-US" altLang="zh-CN" sz="4800" b="1" spc="6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zh-CN" altLang="en-US" sz="4800" b="1" spc="600" dirty="0">
                <a:solidFill>
                  <a:schemeClr val="tx2">
                    <a:lumMod val="50000"/>
                  </a:schemeClr>
                </a:solidFill>
              </a:rPr>
              <a:t>四维透视与核心假设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  <p:tag name="KSO_WPP_MARK_KEY" val="0e4c29d4-fc9c-413c-9056-bece00668923"/>
  <p:tag name="COMMONDATA" val="eyJoZGlkIjoiODFmNmM0ZjY5YjNkOTQ2MTJiZDU0ZDkxMWFhMmEyZmU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65,&quot;left&quot;:59.7,&quot;top&quot;:249.35,&quot;width&quot;:858.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65,&quot;left&quot;:59.7,&quot;top&quot;:249.35,&quot;width&quot;:858.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000000"/>
      </a:dk1>
      <a:lt1>
        <a:srgbClr val="FFFFFF"/>
      </a:lt1>
      <a:dk2>
        <a:srgbClr val="115740"/>
      </a:dk2>
      <a:lt2>
        <a:srgbClr val="FFFFFF"/>
      </a:lt2>
      <a:accent1>
        <a:srgbClr val="115740"/>
      </a:accent1>
      <a:accent2>
        <a:srgbClr val="3F6228"/>
      </a:accent2>
      <a:accent3>
        <a:srgbClr val="95C674"/>
      </a:accent3>
      <a:accent4>
        <a:srgbClr val="B8D9A2"/>
      </a:accent4>
      <a:accent5>
        <a:srgbClr val="DCECD1"/>
      </a:accent5>
      <a:accent6>
        <a:srgbClr val="FFFFFF"/>
      </a:accent6>
      <a:hlink>
        <a:srgbClr val="FFFFFF"/>
      </a:hlink>
      <a:folHlink>
        <a:srgbClr val="FFFFFF"/>
      </a:folHlink>
    </a:clrScheme>
    <a:fontScheme name="民大02">
      <a:majorFont>
        <a:latin typeface="Arial"/>
        <a:ea typeface="方正大标宋简体"/>
        <a:cs typeface=""/>
      </a:majorFont>
      <a:minorFont>
        <a:latin typeface="Arial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115740"/>
    </a:dk2>
    <a:lt2>
      <a:srgbClr val="FFFFFF"/>
    </a:lt2>
    <a:accent1>
      <a:srgbClr val="115740"/>
    </a:accent1>
    <a:accent2>
      <a:srgbClr val="3F6228"/>
    </a:accent2>
    <a:accent3>
      <a:srgbClr val="95C674"/>
    </a:accent3>
    <a:accent4>
      <a:srgbClr val="B8D9A2"/>
    </a:accent4>
    <a:accent5>
      <a:srgbClr val="DCECD1"/>
    </a:accent5>
    <a:accent6>
      <a:srgbClr val="FFFFFF"/>
    </a:accent6>
    <a:hlink>
      <a:srgbClr val="FFFFFF"/>
    </a:hlink>
    <a:folHlink>
      <a:srgbClr val="FFFF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</TotalTime>
  <Words>1749</Words>
  <Application>Microsoft Office PowerPoint</Application>
  <PresentationFormat>宽屏</PresentationFormat>
  <Paragraphs>244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Inter</vt:lpstr>
      <vt:lpstr>等线</vt:lpstr>
      <vt:lpstr>方正粗黑宋简体</vt:lpstr>
      <vt:lpstr>方正大标宋简体</vt:lpstr>
      <vt:lpstr>方正风雅宋简体</vt:lpstr>
      <vt:lpstr>华文中宋</vt:lpstr>
      <vt:lpstr>微软雅黑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学历通胀的残酷现实</vt:lpstr>
      <vt:lpstr>AI技术的“降维打击”</vt:lpstr>
      <vt:lpstr>“张雪峰效应”的爆发</vt:lpstr>
      <vt:lpstr>舆论热度 vs 市场冷遇</vt:lpstr>
      <vt:lpstr>研究目标——用数据新闻打破信息</vt:lpstr>
      <vt:lpstr>PowerPoint 演示文稿</vt:lpstr>
      <vt:lpstr>独创切入点——四维对比模型</vt:lpstr>
      <vt:lpstr>理论创新——“抗AI指数”公式</vt:lpstr>
      <vt:lpstr>PowerPoint 演示文稿</vt:lpstr>
      <vt:lpstr>数据获取与清洗</vt:lpstr>
      <vt:lpstr>情感分析与时序预测</vt:lpstr>
      <vt:lpstr>PowerPoint 演示文稿</vt:lpstr>
      <vt:lpstr>核心可视化预期——“专业避坑与红利地图”</vt:lpstr>
      <vt:lpstr>创新交互设计——“我的未来计算器”</vt:lpstr>
      <vt:lpstr>社会意义与项目总结</vt:lpstr>
      <vt:lpstr>质询环节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P界达人</dc:title>
  <dc:creator>画生</dc:creator>
  <cp:keywords>51PPT模板网</cp:keywords>
  <dc:description>www.51pptmoban.com</dc:description>
  <cp:lastModifiedBy>浩然 徐</cp:lastModifiedBy>
  <cp:revision>303</cp:revision>
  <dcterms:created xsi:type="dcterms:W3CDTF">2018-12-17T16:17:00Z</dcterms:created>
  <dcterms:modified xsi:type="dcterms:W3CDTF">2025-12-06T03:23:10Z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22DE6AC97279483F84035A213546A63E_12</vt:lpwstr>
  </property>
  <property fmtid="{D5CDD505-2E9C-101B-9397-08002B2CF9AE}" pid="3" name="KSOProductBuildVer">
    <vt:lpwstr>2052-12.1.0.23542</vt:lpwstr>
  </property>
</Properties>
</file>